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56" r:id="rId2"/>
    <p:sldId id="266" r:id="rId3"/>
    <p:sldId id="265" r:id="rId4"/>
    <p:sldId id="257" r:id="rId5"/>
    <p:sldId id="258" r:id="rId6"/>
    <p:sldId id="264" r:id="rId7"/>
    <p:sldId id="259" r:id="rId8"/>
    <p:sldId id="260" r:id="rId9"/>
    <p:sldId id="268" r:id="rId10"/>
    <p:sldId id="267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12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F1C90-D3A2-AF4D-B52E-6DE6CC714BE6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85D4E-1EDA-C84D-AB1D-E0A5CE07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50EA-3286-AE48-BA13-D85C8EEE6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12D79-3D03-014A-A67B-C288FA827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7269-AF54-A846-BB62-9D433DBE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7B1-B55C-3B40-9488-ADFEF771C2E1}" type="datetime1">
              <a:rPr lang="en-GB" smtClean="0"/>
              <a:t>07/05/2020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4A8F8-181F-9B48-9A22-01425ABCF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59F61-4015-D944-9E47-8D51FF36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1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2A52-A311-8C44-BBA6-8AFB46AA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5D71C-7104-514F-97FD-FD731FC32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6DCC4-443A-AA43-B0B1-D87D53D8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EFE1-39B5-7347-9B4B-19395F860E6E}" type="datetime1">
              <a:rPr lang="en-GB" smtClean="0"/>
              <a:t>07/05/2020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0AA04-E19D-E542-8AB2-F5F5F952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F84B-1BCF-A943-A59E-3FACF041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83D42-01B5-304E-BCAD-38680661C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EA90B-0852-0D41-8EF6-586C789D4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A7A9F-A2B9-9C40-B2C5-A69D95D7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4154-AACC-2D45-B582-490EFE73513B}" type="datetime1">
              <a:rPr lang="en-GB" smtClean="0"/>
              <a:t>07/05/2020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140C4-1EE7-E24E-B925-F9D8C918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734BB-539D-AB41-82B7-63EB9B7E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40BA-9AC9-EC4E-ADDC-ABE39E63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BF12-33FB-0644-BA6C-77984C734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CE443-B85E-C544-A778-EF9D0391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BDB7-0965-D04A-96C4-9048E3DFD833}" type="datetime1">
              <a:rPr lang="en-GB" smtClean="0"/>
              <a:t>07/05/2020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BEC48-E8B0-2A4F-8C57-7EB86162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321AF-2B87-F040-92B9-65678437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9A41-9AC0-BB49-9682-D74C7CB3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698D5-3752-964E-BA0E-6CD8A1ECE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9E51-FBF9-F841-A658-2378FC98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B602-5C7F-4F4B-945E-F44CEA22337C}" type="datetime1">
              <a:rPr lang="en-GB" smtClean="0"/>
              <a:t>07/05/2020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B3D5F-1EB9-7A4E-8DFA-F83D23F3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3358-4790-C440-AF91-D779442B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7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2CE2-880E-764F-B7E9-73786A29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E58A-170C-E54B-9904-3908AAFB4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98D68-1053-E44F-B00E-315D72BCE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03946-5DC6-034C-8DF0-0605DB52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3F9D-3B3D-0141-9DAC-A52FEA949F50}" type="datetime1">
              <a:rPr lang="en-GB" smtClean="0"/>
              <a:t>07/05/2020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0E710-5A33-624B-8BE7-F9F3C854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B3DA5-FC45-4D4E-8EEB-36A6C65C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5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1261-9F69-C245-8FF4-42809E8D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6BA0C-C379-B444-9959-4F15D6388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A91FC-F516-0446-A970-820038A08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2FB33-CAC1-3848-95A4-6572765FF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81801-BF92-9049-9AB6-F85D3F019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EDA5F3-BE61-DE47-9677-4A61FAB5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082E-DA1B-FA49-AF83-FB6EEFD9FA4A}" type="datetime1">
              <a:rPr lang="en-GB" smtClean="0"/>
              <a:t>07/05/2020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0633E-40DF-7949-9F51-7FD3B435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890D7-0F2E-B74E-AA01-1C715A1C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56B9-DC77-314D-A10C-98EDB462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6B72D-5BBC-2B4E-9EBD-96E4E3E3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167B-5BF0-A74D-B33C-73127C7E3DD3}" type="datetime1">
              <a:rPr lang="en-GB" smtClean="0"/>
              <a:t>07/05/2020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0F591-BF74-BE46-9A3C-7D496EA1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5947E-71E0-6344-987E-2F413C6B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D5F66-7D59-C845-9FA6-43519F4E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7570-7455-B347-819F-0874BAB95DF0}" type="datetime1">
              <a:rPr lang="en-GB" smtClean="0"/>
              <a:t>07/05/2020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C5D20-4700-B449-855D-2580C97D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E0D3B-15E4-9F40-8861-94B367CE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AF80-B946-D94C-8123-42D6D1A4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A2F9-A697-F64C-9B74-DFE6A8FFC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D5FC0-44FC-4744-92AC-4C1EB6D5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FC8DF-5215-2248-B398-EE15F803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2FD8-4087-7F4D-BD44-8A07C6C8B822}" type="datetime1">
              <a:rPr lang="en-GB" smtClean="0"/>
              <a:t>07/05/2020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E8048-9ABF-394B-A4D7-DBB9141A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E8D26-D211-EE43-BDA0-C3B3CC9C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0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B439-6252-1F47-993C-A28DF7EF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F55B8-9F41-1E47-8D28-F7B4C917E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CDC42-3725-C448-8332-1CB0B457F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E53E5-F44D-504D-97BB-8596F249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5F2C-248F-9D49-B336-E70F24910D91}" type="datetime1">
              <a:rPr lang="en-GB" smtClean="0"/>
              <a:t>07/05/2020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D7BFD-8484-F342-A7AA-39542593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490F-E650-E241-9FA9-D53EE09C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0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CFE1B-B9E4-B44E-ABD7-45E7C7DC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64D61-6DDB-0148-9B29-936244FF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7A072-9297-E946-B5C2-9BAB31E11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B4BC-2BC0-5B41-BCE2-969625D60488}" type="datetime1">
              <a:rPr lang="en-GB" smtClean="0"/>
              <a:t>07/05/2020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DA85E-10E1-5D4F-A186-A80FC8667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Struktury narracyjne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D84BF-BF25-5443-AF84-68E914F9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3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ejpZpotjg" TargetMode="External"/><Relationship Id="rId2" Type="http://schemas.openxmlformats.org/officeDocument/2006/relationships/hyperlink" Target="https://en.wikipedia.org/wiki/Prolefeed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WY-Pgneq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BYoKbok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ultura.onet.pl/film/wiadomosci/all-you-need-is-love-czyli-o-filmowej-komedii-romantycznej/e78xcq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51E6-0D71-4843-8CC8-0B3DD367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47741"/>
            <a:ext cx="4278623" cy="1645919"/>
          </a:xfrm>
        </p:spPr>
        <p:txBody>
          <a:bodyPr>
            <a:normAutofit/>
          </a:bodyPr>
          <a:lstStyle/>
          <a:p>
            <a:r>
              <a:rPr lang="en-US" sz="3700" dirty="0" err="1"/>
              <a:t>Romantyczne</a:t>
            </a:r>
            <a:r>
              <a:rPr lang="en-US" sz="3700" dirty="0"/>
              <a:t> </a:t>
            </a:r>
            <a:r>
              <a:rPr lang="en-US" sz="3700" dirty="0" err="1"/>
              <a:t>komedie</a:t>
            </a:r>
            <a:r>
              <a:rPr lang="en-US" sz="3700" dirty="0"/>
              <a:t> </a:t>
            </a:r>
            <a:r>
              <a:rPr lang="en-US" sz="3700" dirty="0" err="1"/>
              <a:t>i</a:t>
            </a:r>
            <a:r>
              <a:rPr lang="en-US" sz="3700" dirty="0"/>
              <a:t> </a:t>
            </a:r>
            <a:r>
              <a:rPr lang="en-US" sz="3700" dirty="0" err="1"/>
              <a:t>apetyt</a:t>
            </a:r>
            <a:r>
              <a:rPr lang="en-US" sz="3700" dirty="0"/>
              <a:t> </a:t>
            </a:r>
            <a:r>
              <a:rPr lang="en-US" sz="3700" dirty="0" err="1"/>
              <a:t>na</a:t>
            </a:r>
            <a:r>
              <a:rPr lang="en-US" sz="3700" dirty="0"/>
              <a:t> </a:t>
            </a:r>
            <a:r>
              <a:rPr lang="en-US" sz="3700" dirty="0" err="1"/>
              <a:t>morderstwa</a:t>
            </a:r>
            <a:endParaRPr lang="en-US" sz="3700" dirty="0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827416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D0EF7D-8D7F-4A18-A68B-92E2D4487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825104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9C880-E8F5-5E43-A11E-3854DF7B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2984" y="384048"/>
            <a:ext cx="387705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chemeClr val="tx1">
                    <a:alpha val="80000"/>
                  </a:schemeClr>
                </a:solidFill>
              </a:rPr>
              <a:t>Struktury narracyjne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B5521-FF3C-0846-A7C6-70C5DCDE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912937"/>
            <a:ext cx="4741917" cy="3093546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Kultura i literatura popularna</a:t>
            </a:r>
          </a:p>
          <a:p>
            <a:r>
              <a:rPr lang="en-US" sz="2400">
                <a:solidFill>
                  <a:schemeClr val="bg1"/>
                </a:solidFill>
              </a:rPr>
              <a:t>Urszula Chowaniec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30C4D-13E3-E04C-9D5D-52117734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3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D8C9-70A7-F849-8E85-5F46AA88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dajemy się nabrać na tę „popularność”?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53A85-4BE9-474E-A43E-908D2592BB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Bechdel test</a:t>
            </a:r>
          </a:p>
          <a:p>
            <a:r>
              <a:rPr lang="en-GB" dirty="0" err="1"/>
              <a:t>Pochodzenie</a:t>
            </a:r>
            <a:r>
              <a:rPr lang="en-GB" dirty="0"/>
              <a:t> </a:t>
            </a:r>
            <a:r>
              <a:rPr lang="en-GB" dirty="0" err="1"/>
              <a:t>bohaterów</a:t>
            </a:r>
            <a:r>
              <a:rPr lang="en-GB" dirty="0"/>
              <a:t>?</a:t>
            </a:r>
          </a:p>
          <a:p>
            <a:r>
              <a:rPr lang="en-GB" dirty="0" err="1"/>
              <a:t>Uprzywilejowanie</a:t>
            </a:r>
            <a:r>
              <a:rPr lang="en-GB" dirty="0"/>
              <a:t>?</a:t>
            </a:r>
          </a:p>
          <a:p>
            <a:r>
              <a:rPr lang="en-GB" dirty="0"/>
              <a:t>Status </a:t>
            </a:r>
            <a:r>
              <a:rPr lang="en-GB" dirty="0" err="1"/>
              <a:t>majątkowy</a:t>
            </a:r>
            <a:r>
              <a:rPr lang="en-GB" dirty="0"/>
              <a:t>?</a:t>
            </a:r>
          </a:p>
          <a:p>
            <a:r>
              <a:rPr lang="en-GB" dirty="0"/>
              <a:t>Rasa?</a:t>
            </a:r>
          </a:p>
          <a:p>
            <a:r>
              <a:rPr lang="en-GB" dirty="0"/>
              <a:t>……</a:t>
            </a:r>
          </a:p>
          <a:p>
            <a:r>
              <a:rPr lang="en-GB" dirty="0"/>
              <a:t>……</a:t>
            </a:r>
          </a:p>
          <a:p>
            <a:r>
              <a:rPr lang="en-GB" dirty="0"/>
              <a:t>…..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8FF68-921E-244F-AA3E-59D6212E14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770D4-080D-6A49-9154-F353FFC0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Struktury</a:t>
            </a:r>
            <a:r>
              <a:rPr lang="en-US" dirty="0"/>
              <a:t> </a:t>
            </a:r>
            <a:r>
              <a:rPr lang="en-US"/>
              <a:t>narracyjne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2ED71-02F6-FE49-B432-11296A14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7E4910-8BB6-764B-8A8A-B48378DB9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21" y="1690687"/>
            <a:ext cx="672115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1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DF026-3621-254C-A69F-E4D901DF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KRYMINAŁ, motyw MORDESTWA, detektyw</a:t>
            </a:r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E714E2-C002-BE4D-A27D-EE661A209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" r="-2" b="3814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B1D23D-2314-424C-A69F-70A6E48931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59"/>
          <a:stretch/>
        </p:blipFill>
        <p:spPr>
          <a:xfrm>
            <a:off x="4346544" y="576072"/>
            <a:ext cx="3922776" cy="552297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1231A8-BD67-9B48-B2B8-9F8E79E4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Struktury narracyjne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96BCA0-5E5D-3044-A724-0AC7DCFC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1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2B42-7F51-A54C-8906-2CE8B9A8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Ulubione</a:t>
            </a:r>
            <a:r>
              <a:rPr lang="en-US" dirty="0"/>
              <a:t> </a:t>
            </a:r>
            <a:r>
              <a:rPr lang="en-US" dirty="0" err="1"/>
              <a:t>morderstwo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AACA-2BE4-E54B-B43F-C48FA96E0C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Spróbuj</a:t>
            </a:r>
            <a:r>
              <a:rPr lang="en-US" dirty="0"/>
              <a:t> </a:t>
            </a:r>
            <a:r>
              <a:rPr lang="en-US" dirty="0" err="1"/>
              <a:t>narysować</a:t>
            </a:r>
            <a:r>
              <a:rPr lang="en-US" dirty="0"/>
              <a:t> </a:t>
            </a:r>
            <a:r>
              <a:rPr lang="en-US" dirty="0" err="1"/>
              <a:t>structurę</a:t>
            </a:r>
            <a:r>
              <a:rPr lang="en-US" dirty="0"/>
              <a:t> </a:t>
            </a:r>
            <a:r>
              <a:rPr lang="en-US" dirty="0" err="1"/>
              <a:t>fabuły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77BF0-D0ED-6745-B0FE-B047CBA6C3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Kultura populara?</a:t>
            </a:r>
          </a:p>
          <a:p>
            <a:r>
              <a:rPr lang="pl-PL" dirty="0"/>
              <a:t>Pokot Agnieszki Holland, według Prowadź swój pług przez kości umarłych Olgi Tokarczuk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3C0469-9CB4-4F48-99E5-5F451078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Struktury narracyjne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DE5E17-A81D-BB4F-81A1-D4ED2E31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63FF7-5655-3544-BAFB-E20BD89FE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0" y="2666054"/>
            <a:ext cx="6036626" cy="35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photo, different, food, room&#10;&#10;Description automatically generated">
            <a:extLst>
              <a:ext uri="{FF2B5EF4-FFF2-40B4-BE49-F238E27FC236}">
                <a16:creationId xmlns:a16="http://schemas.microsoft.com/office/drawing/2014/main" id="{9420592E-9690-714D-BDAC-A10BA5C0E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DF2D6-E8D4-8149-9B1A-80AA79A2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Struktury narracyjne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D9329-8F70-A842-9A3A-218A31CB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C945B-D564-4F4A-9523-B3DA8137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OK, miało być o kiczu?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5CD85-A1F7-F44F-A40B-6293BBC24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pl-PL" sz="1700" dirty="0" err="1"/>
              <a:t>Kitsch</a:t>
            </a:r>
            <a:r>
              <a:rPr lang="pl-PL" sz="1700" dirty="0"/>
              <a:t> (/</a:t>
            </a:r>
            <a:r>
              <a:rPr lang="pl-PL" sz="1700" dirty="0" err="1"/>
              <a:t>kɪtʃ</a:t>
            </a:r>
            <a:r>
              <a:rPr lang="pl-PL" sz="1700" dirty="0"/>
              <a:t>/ KITCH; </a:t>
            </a:r>
            <a:r>
              <a:rPr lang="pl-PL" sz="1700" dirty="0" err="1"/>
              <a:t>loanword</a:t>
            </a:r>
            <a:r>
              <a:rPr lang="pl-PL" sz="1700" dirty="0"/>
              <a:t> from German)</a:t>
            </a:r>
          </a:p>
          <a:p>
            <a:r>
              <a:rPr lang="pl-PL" sz="1700" dirty="0"/>
              <a:t>Obiekt sztuki, który jest popularny dla szerokiego </a:t>
            </a:r>
            <a:r>
              <a:rPr lang="pl-PL" sz="1700" dirty="0" err="1"/>
              <a:t>odborcy</a:t>
            </a:r>
            <a:endParaRPr lang="pl-PL" sz="1700" dirty="0"/>
          </a:p>
          <a:p>
            <a:r>
              <a:rPr lang="pl-PL" sz="1700" dirty="0"/>
              <a:t>Powtarzalny- masowo produkowany</a:t>
            </a:r>
          </a:p>
          <a:p>
            <a:r>
              <a:rPr lang="pl-PL" sz="1700" dirty="0"/>
              <a:t>Jest często reprodukcją już </a:t>
            </a:r>
            <a:r>
              <a:rPr lang="pl-PL" sz="1700" dirty="0" err="1"/>
              <a:t>istnijacego</a:t>
            </a:r>
            <a:r>
              <a:rPr lang="pl-PL" sz="1700" dirty="0"/>
              <a:t> dzieła - jest kopią</a:t>
            </a:r>
          </a:p>
          <a:p>
            <a:r>
              <a:rPr lang="pl-PL" sz="1700" dirty="0"/>
              <a:t>Zawiera w </a:t>
            </a:r>
            <a:r>
              <a:rPr lang="pl-PL" sz="1700" dirty="0" err="1"/>
              <a:t>sobię</a:t>
            </a:r>
            <a:r>
              <a:rPr lang="pl-PL" sz="1700" dirty="0"/>
              <a:t> ironię</a:t>
            </a:r>
          </a:p>
          <a:p>
            <a:r>
              <a:rPr lang="pl-PL" sz="1700" dirty="0"/>
              <a:t>Sztuka </a:t>
            </a:r>
            <a:r>
              <a:rPr lang="pl-PL" sz="1700" dirty="0" err="1"/>
              <a:t>kiczowa</a:t>
            </a:r>
            <a:r>
              <a:rPr lang="pl-PL" sz="1700" dirty="0"/>
              <a:t> – sztuka sentymentalna </a:t>
            </a:r>
          </a:p>
          <a:p>
            <a:r>
              <a:rPr lang="pl-PL" sz="1700" dirty="0"/>
              <a:t>Często kojarzony z pojęciem:</a:t>
            </a:r>
          </a:p>
          <a:p>
            <a:r>
              <a:rPr lang="pl-PL" sz="1700" dirty="0" err="1"/>
              <a:t>camp</a:t>
            </a:r>
            <a:endParaRPr lang="pl-PL" sz="17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3EA495-485B-474B-B00E-8E4AB4DA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GB" sz="2000" dirty="0"/>
              <a:t>Prolefeed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https://en.wikipedia.org/wiki/Prolefeed</a:t>
            </a:r>
            <a:r>
              <a:rPr lang="en-GB" sz="2000" dirty="0"/>
              <a:t> </a:t>
            </a:r>
          </a:p>
          <a:p>
            <a:endParaRPr lang="en-GB" sz="2000" dirty="0"/>
          </a:p>
          <a:p>
            <a:r>
              <a:rPr lang="en-GB" sz="2000" dirty="0"/>
              <a:t>Camp: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https://www.youtube.com/watch?v</a:t>
            </a:r>
            <a:r>
              <a:rPr lang="en-GB" sz="2000">
                <a:hlinkClick r:id="rId3"/>
              </a:rPr>
              <a:t>=M3ejpZpotjg</a:t>
            </a:r>
            <a:r>
              <a:rPr lang="en-GB" sz="200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0F6DD-02C4-5F46-A1AD-FB473D6A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854" y="6356350"/>
            <a:ext cx="405904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Struktury narracyjne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6723E-57A2-DB46-82A8-7440A15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0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A3A9B-1132-B646-B3CA-803DD824B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37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BDBB-8F7B-BF44-A928-233B9604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pl" sz="2000" i="1">
                <a:solidFill>
                  <a:schemeClr val="bg1"/>
                </a:solidFill>
              </a:rPr>
              <a:t>„Szaleństwem jest robić wciąż to samo i oczekiwać innych rezultatów.” (Albert Einstein)</a:t>
            </a: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823F4-4319-8A4A-8D22-979A2256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pl" sz="1400" dirty="0">
                <a:solidFill>
                  <a:schemeClr val="bg1"/>
                </a:solidFill>
              </a:rPr>
              <a:t>Narzeczony mimo woli (The Proposal) with Sandra Bullock (reż. Anne Fletcher)</a:t>
            </a:r>
          </a:p>
          <a:p>
            <a:r>
              <a:rPr lang="pl" sz="1400" dirty="0">
                <a:solidFill>
                  <a:schemeClr val="bg1"/>
                </a:solidFill>
              </a:rPr>
              <a:t>„Struktura, budowa postaci, konwencja, przebieg fabularny — wszystko jest tak, jak ma być w tym gatunku.”</a:t>
            </a:r>
          </a:p>
          <a:p>
            <a:r>
              <a:rPr lang="pl" sz="1400" dirty="0">
                <a:solidFill>
                  <a:schemeClr val="bg1"/>
                </a:solidFill>
              </a:rPr>
              <a:t> Kunszt Richarda Curtisa. „Cztery wesela i pogrzeb”, „</a:t>
            </a:r>
            <a:r>
              <a:rPr lang="pl" sz="1400" dirty="0">
                <a:solidFill>
                  <a:schemeClr val="bg1"/>
                </a:solidFill>
                <a:hlinkClick r:id="rId3"/>
              </a:rPr>
              <a:t>Notting Hill</a:t>
            </a:r>
            <a:r>
              <a:rPr lang="pl" sz="1400" dirty="0">
                <a:solidFill>
                  <a:schemeClr val="bg1"/>
                </a:solidFill>
              </a:rPr>
              <a:t>” „To właśnie miłość”</a:t>
            </a:r>
          </a:p>
          <a:p>
            <a:endParaRPr lang="en-US" sz="1400" dirty="0">
              <a:solidFill>
                <a:schemeClr val="bg1"/>
              </a:solidFill>
              <a:effectLst>
                <a:outerShdw blurRad="419100" dist="50800" dir="5400000" algn="ctr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97F35-95C5-7C49-B17C-8E9EBE53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5" y="6556248"/>
            <a:ext cx="4572000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alpha val="70000"/>
                  </a:schemeClr>
                </a:solidFill>
              </a:rPr>
              <a:t>Struktury narracyjne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F81B3-ED1B-224F-9709-034A797E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664" y="6556248"/>
            <a:ext cx="828184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C0E38-B705-B445-9575-C74FF5E2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Bohater/protagonista ”</a:t>
            </a:r>
            <a:r>
              <a:rPr lang="pl-PL" dirty="0" err="1">
                <a:solidFill>
                  <a:srgbClr val="FFFFFF"/>
                </a:solidFill>
              </a:rPr>
              <a:t>romcom</a:t>
            </a:r>
            <a:r>
              <a:rPr lang="pl-PL" dirty="0">
                <a:solidFill>
                  <a:srgbClr val="FFFFFF"/>
                </a:solidFill>
              </a:rPr>
              <a:t>-ów”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3385-57C9-3948-B8B1-AEAA4B1B9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FFFFFF"/>
                </a:solidFill>
              </a:rPr>
              <a:t>Rzecz jest o miłości…. Chodzi o seks, rodzinę, stabilizację</a:t>
            </a:r>
          </a:p>
          <a:p>
            <a:r>
              <a:rPr lang="pl-PL" sz="2400" dirty="0">
                <a:solidFill>
                  <a:srgbClr val="FFFFFF"/>
                </a:solidFill>
              </a:rPr>
              <a:t>Jeden z bohaterów jest szczególnie zaangażowany</a:t>
            </a:r>
          </a:p>
          <a:p>
            <a:r>
              <a:rPr lang="pl-PL" sz="2400" dirty="0">
                <a:solidFill>
                  <a:srgbClr val="FFFFFF"/>
                </a:solidFill>
              </a:rPr>
              <a:t>Bohaterowie nigdy nie uważają, że ich sytuacja jest humorystyczna</a:t>
            </a:r>
          </a:p>
          <a:p>
            <a:r>
              <a:rPr lang="pl-PL" sz="2400" dirty="0">
                <a:solidFill>
                  <a:srgbClr val="FFFFFF"/>
                </a:solidFill>
              </a:rPr>
              <a:t>Happy </a:t>
            </a:r>
            <a:r>
              <a:rPr lang="pl-PL" sz="2400" dirty="0" err="1">
                <a:solidFill>
                  <a:srgbClr val="FFFFFF"/>
                </a:solidFill>
              </a:rPr>
              <a:t>endings</a:t>
            </a:r>
            <a:r>
              <a:rPr lang="pl-PL" sz="2400" dirty="0">
                <a:solidFill>
                  <a:srgbClr val="FFFFFF"/>
                </a:solidFill>
              </a:rPr>
              <a:t> (najlepszy dla bohaterów)</a:t>
            </a:r>
          </a:p>
          <a:p>
            <a:r>
              <a:rPr lang="pl-PL" sz="2400" dirty="0">
                <a:solidFill>
                  <a:srgbClr val="FFFFFF"/>
                </a:solidFill>
              </a:rPr>
              <a:t>Zawsze pojawia się element ukrywania prawdy/tajemnicy/nieporozumień</a:t>
            </a:r>
          </a:p>
          <a:p>
            <a:r>
              <a:rPr lang="pl-PL" sz="2400" dirty="0">
                <a:solidFill>
                  <a:srgbClr val="FFFFFF"/>
                </a:solidFill>
              </a:rPr>
              <a:t>NEMESIS, element przeszkody, wroga</a:t>
            </a:r>
          </a:p>
          <a:p>
            <a:r>
              <a:rPr lang="pl-PL" sz="2400" dirty="0">
                <a:solidFill>
                  <a:srgbClr val="FFFFFF"/>
                </a:solidFill>
              </a:rPr>
              <a:t>Ma przyjaciela: lustro/zdrowy rozsądek (Sancho Pansa)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032B5-F8C7-854C-B22B-4A073ADC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Struktury narracyjne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02BE3-D589-6548-AAC4-5729491C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74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4386D2-2D8F-9E4D-9F32-15253E60F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" r="-1" b="6698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91174-12DA-CA40-86D3-749E51DB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858" y="6356350"/>
            <a:ext cx="362769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Struktury narracyjne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C7793-B516-9447-85EB-D6213FF5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9470" y="6356350"/>
            <a:ext cx="68932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4FAB73BC-B049-4115-A692-8D63A059BFB8}" type="slidenum">
              <a:rPr lang="en-US" smtClean="0">
                <a:solidFill>
                  <a:srgbClr val="595959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59595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304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B72C7-1AA7-A54E-B5B2-BDB942F2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Struktura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6BAA-EE01-1A45-B469-AFADABD9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pl-PL" sz="2400"/>
              <a:t>Poznajemy bohatera (zanim poznamy nemesis)</a:t>
            </a:r>
          </a:p>
          <a:p>
            <a:r>
              <a:rPr lang="pl-PL" sz="2400"/>
              <a:t>Pierwsze spotkanie</a:t>
            </a:r>
          </a:p>
          <a:p>
            <a:r>
              <a:rPr lang="pl-PL" sz="2400"/>
              <a:t>Zawiązanie romansu (30% filmu/powieści)</a:t>
            </a:r>
          </a:p>
          <a:p>
            <a:r>
              <a:rPr lang="pl-PL" sz="2400"/>
              <a:t>Związek się stabilizuje, ale pojawia się konflikt (“my” wiemy, nie wie bohater)</a:t>
            </a:r>
          </a:p>
          <a:p>
            <a:r>
              <a:rPr lang="pl-PL" sz="2400"/>
              <a:t>Konflikt (75%)</a:t>
            </a:r>
          </a:p>
          <a:p>
            <a:r>
              <a:rPr lang="pl-PL" sz="2400"/>
              <a:t>Wyznanie, rozwiązanie. Happy end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53821-9B5C-3F4D-A96B-30F1678A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>
                <a:solidFill>
                  <a:schemeClr val="tx1">
                    <a:alpha val="80000"/>
                  </a:schemeClr>
                </a:solidFill>
              </a:rPr>
              <a:t>Struktury narracyjne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F2B05-89A3-4241-BF31-6F6FCDE7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newspaper, text, photo, posing&#10;&#10;Description automatically generated">
            <a:extLst>
              <a:ext uri="{FF2B5EF4-FFF2-40B4-BE49-F238E27FC236}">
                <a16:creationId xmlns:a16="http://schemas.microsoft.com/office/drawing/2014/main" id="{C7520B3B-0D14-1A4C-A45D-A8521DA263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r="16436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D4F5-2DC4-AD4D-BFD2-54B55B32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Najlepsze komedie romantyczne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CCB2B-B25E-334C-A660-BD091F47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68203" y="1232300"/>
            <a:ext cx="365760" cy="36512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4FAB73BC-B049-4115-A692-8D63A059BFB8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 sz="110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169A-DEDB-4F4A-8A77-F5887005F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hlinkClick r:id="rId3"/>
              </a:rPr>
              <a:t>https://www.youtube.com/watch?v=w5BYoKbokP4</a:t>
            </a:r>
            <a:r>
              <a:rPr lang="en-US" sz="1800"/>
              <a:t> </a:t>
            </a:r>
          </a:p>
          <a:p>
            <a:r>
              <a:rPr lang="en-US" sz="1800"/>
              <a:t>Zakończenie?</a:t>
            </a:r>
          </a:p>
          <a:p>
            <a:endParaRPr lang="en-US" sz="18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20DB0-4D1B-6E4F-9F24-0A4276FF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573" y="6144611"/>
            <a:ext cx="3069020" cy="361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Struktury narracyjne </a:t>
            </a:r>
          </a:p>
        </p:txBody>
      </p:sp>
    </p:spTree>
    <p:extLst>
      <p:ext uri="{BB962C8B-B14F-4D97-AF65-F5344CB8AC3E}">
        <p14:creationId xmlns:p14="http://schemas.microsoft.com/office/powerpoint/2010/main" val="112561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161CF-CAC3-FE43-BBBE-B61A0EDD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GB" sz="3700">
                <a:solidFill>
                  <a:schemeClr val="bg1"/>
                </a:solidFill>
              </a:rPr>
              <a:t>O komediach romantycznych i ich funkcjach </a:t>
            </a:r>
          </a:p>
        </p:txBody>
      </p:sp>
      <p:pic>
        <p:nvPicPr>
          <p:cNvPr id="11" name="Graphic 10" descr="Robot">
            <a:extLst>
              <a:ext uri="{FF2B5EF4-FFF2-40B4-BE49-F238E27FC236}">
                <a16:creationId xmlns:a16="http://schemas.microsoft.com/office/drawing/2014/main" id="{E49A6278-924D-4F93-914C-196BB0C2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5EABC-5E63-7A40-A9D5-B644424B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r>
              <a:rPr lang="pl-PL" sz="2200"/>
              <a:t>Wymyślona w Europie według teatralnych wzorów komedii bulwarowej przez </a:t>
            </a:r>
            <a:r>
              <a:rPr lang="pl-PL" sz="2200" err="1"/>
              <a:t>Mauritza</a:t>
            </a:r>
            <a:r>
              <a:rPr lang="pl-PL" sz="2200"/>
              <a:t> Stillera - </a:t>
            </a:r>
            <a:r>
              <a:rPr lang="pl-PL" sz="2200" err="1"/>
              <a:t>Eroticon</a:t>
            </a:r>
            <a:r>
              <a:rPr lang="pl-PL" sz="2200"/>
              <a:t>(1920), komedia romantyczna, za sprawą niemieckiego reżysera Ernsta </a:t>
            </a:r>
            <a:r>
              <a:rPr lang="pl-PL" sz="2200" err="1"/>
              <a:t>Lubitscha</a:t>
            </a:r>
            <a:r>
              <a:rPr lang="pl-PL" sz="2200"/>
              <a:t> - Cesarzowa (1924), Wachlarz lady </a:t>
            </a:r>
            <a:r>
              <a:rPr lang="pl-PL" sz="2200" err="1"/>
              <a:t>Windermere</a:t>
            </a:r>
            <a:r>
              <a:rPr lang="pl-PL" sz="2200"/>
              <a:t> (1926), Książę student (1927), zagnieździła się w Hollywood - Złote sidła (1932), Eskapada (1937), </a:t>
            </a:r>
            <a:r>
              <a:rPr lang="pl-PL" sz="2200" err="1"/>
              <a:t>Ninoczka</a:t>
            </a:r>
            <a:r>
              <a:rPr lang="pl-PL" sz="2200"/>
              <a:t> (1939), Sklep za rogiem (1939), Dama w gronostajach (1947) i tam jako </a:t>
            </a:r>
            <a:r>
              <a:rPr lang="pl-PL" sz="2200" err="1"/>
              <a:t>romantic</a:t>
            </a:r>
            <a:r>
              <a:rPr lang="pl-PL" sz="2200"/>
              <a:t> </a:t>
            </a:r>
            <a:r>
              <a:rPr lang="pl-PL" sz="2200" err="1"/>
              <a:t>comedy</a:t>
            </a:r>
            <a:r>
              <a:rPr lang="pl-PL" sz="2200"/>
              <a:t> lub </a:t>
            </a:r>
            <a:r>
              <a:rPr lang="pl-PL" sz="2200" err="1"/>
              <a:t>sophisticated</a:t>
            </a:r>
            <a:r>
              <a:rPr lang="pl-PL" sz="2200"/>
              <a:t> </a:t>
            </a:r>
            <a:r>
              <a:rPr lang="pl-PL" sz="2200" err="1"/>
              <a:t>comedy</a:t>
            </a:r>
            <a:r>
              <a:rPr lang="pl-PL" sz="2200"/>
              <a:t> przez pół wieku odnosiła wielkie sukcesy realizowana przez prawdziwych mistrzów, m.in. Franka </a:t>
            </a:r>
            <a:r>
              <a:rPr lang="pl-PL" sz="2200" err="1"/>
              <a:t>Caprę</a:t>
            </a:r>
            <a:r>
              <a:rPr lang="pl-PL" sz="2200"/>
              <a:t> - Ich noce (1934), George’a Cukora - Filadelfijska opowieść</a:t>
            </a:r>
            <a:r>
              <a:rPr lang="pl-PL" sz="2200" b="1"/>
              <a:t> </a:t>
            </a:r>
            <a:r>
              <a:rPr lang="pl-PL" sz="2200"/>
              <a:t>(1940), Billy’ego Wildera - </a:t>
            </a:r>
            <a:r>
              <a:rPr lang="pl-PL" sz="2200" err="1"/>
              <a:t>Sabrina</a:t>
            </a:r>
            <a:r>
              <a:rPr lang="pl-PL" sz="2200"/>
              <a:t> (1946), Miłość po południu (1957), Garsoniera</a:t>
            </a:r>
            <a:r>
              <a:rPr lang="pl-PL" sz="2200" b="1"/>
              <a:t> </a:t>
            </a:r>
            <a:r>
              <a:rPr lang="pl-PL" sz="2200"/>
              <a:t>(1960), Williama Wylera - Rzymskie wakacje (1953).</a:t>
            </a:r>
          </a:p>
          <a:p>
            <a:r>
              <a:rPr lang="pl-PL" sz="2200">
                <a:hlinkClick r:id="rId4"/>
              </a:rPr>
              <a:t>https://kultura.onet.pl/film/wiadomosci/all-you-need-is-love-czyli-o-filmowej-komedii-romantycznej/e78xcqg</a:t>
            </a:r>
            <a:r>
              <a:rPr lang="pl-PL" sz="2200"/>
              <a:t> </a:t>
            </a:r>
          </a:p>
          <a:p>
            <a:endParaRPr lang="en-GB" sz="2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52896-543B-F04A-8E5A-C985106F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6356350"/>
            <a:ext cx="40894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Struktury narracyjne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74E27-3110-4548-9199-0B757029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544</Words>
  <Application>Microsoft Macintosh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Romantyczne komedie i apetyt na morderstwa</vt:lpstr>
      <vt:lpstr>PowerPoint Presentation</vt:lpstr>
      <vt:lpstr>OK, miało być o kiczu? </vt:lpstr>
      <vt:lpstr>„Szaleństwem jest robić wciąż to samo i oczekiwać innych rezultatów.” (Albert Einstein)</vt:lpstr>
      <vt:lpstr>Bohater/protagonista ”romcom-ów”</vt:lpstr>
      <vt:lpstr>PowerPoint Presentation</vt:lpstr>
      <vt:lpstr>Struktura</vt:lpstr>
      <vt:lpstr>Najlepsze komedie romantyczne</vt:lpstr>
      <vt:lpstr>O komediach romantycznych i ich funkcjach </vt:lpstr>
      <vt:lpstr>Czy dajemy się nabrać na tę „popularność”? </vt:lpstr>
      <vt:lpstr>KRYMINAŁ, motyw MORDESTWA, detektyw</vt:lpstr>
      <vt:lpstr>Ulubione morderstwo?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Romantyczne komedie i apetyt na morderstwa</dc:title>
  <dc:creator>Urszula Chowaniec</dc:creator>
  <cp:lastModifiedBy>Urszula Chowaniec</cp:lastModifiedBy>
  <cp:revision>2</cp:revision>
  <dcterms:created xsi:type="dcterms:W3CDTF">2020-05-07T20:33:44Z</dcterms:created>
  <dcterms:modified xsi:type="dcterms:W3CDTF">2020-05-07T20:37:37Z</dcterms:modified>
</cp:coreProperties>
</file>