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66" r:id="rId3"/>
    <p:sldId id="267" r:id="rId4"/>
    <p:sldId id="269" r:id="rId5"/>
    <p:sldId id="270" r:id="rId6"/>
    <p:sldId id="271" r:id="rId7"/>
    <p:sldId id="272" r:id="rId8"/>
    <p:sldId id="273" r:id="rId9"/>
    <p:sldId id="274" r:id="rId10"/>
    <p:sldId id="275" r:id="rId11"/>
    <p:sldId id="292" r:id="rId12"/>
    <p:sldId id="276" r:id="rId13"/>
    <p:sldId id="277" r:id="rId14"/>
    <p:sldId id="278" r:id="rId15"/>
    <p:sldId id="279" r:id="rId16"/>
    <p:sldId id="281" r:id="rId17"/>
    <p:sldId id="293" r:id="rId18"/>
    <p:sldId id="282" r:id="rId19"/>
    <p:sldId id="283" r:id="rId20"/>
    <p:sldId id="284" r:id="rId21"/>
    <p:sldId id="285" r:id="rId22"/>
    <p:sldId id="286" r:id="rId23"/>
    <p:sldId id="259" r:id="rId24"/>
    <p:sldId id="260" r:id="rId25"/>
    <p:sldId id="261" r:id="rId26"/>
    <p:sldId id="262" r:id="rId27"/>
    <p:sldId id="289" r:id="rId28"/>
    <p:sldId id="263" r:id="rId29"/>
    <p:sldId id="265" r:id="rId30"/>
    <p:sldId id="291"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07"/>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B0FB1-A6D7-45B2-8BAE-12F1F20335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D20CF23-0364-40C3-A99B-3514D97E870B}">
      <dgm:prSet/>
      <dgm:spPr/>
      <dgm:t>
        <a:bodyPr/>
        <a:lstStyle/>
        <a:p>
          <a:r>
            <a:rPr lang="pl-PL"/>
            <a:t>Retoryka jest to nauka o środkach przekonywania. Jest pewną świadomością języka. Nie ma zdania bez retoryki. Język jest retoryczny: składa się z pewnych reguł konstruowania rozmowy. Jednakże retoryka to nauka, która bada i kształtuje te reguły. </a:t>
          </a:r>
          <a:endParaRPr lang="en-US"/>
        </a:p>
      </dgm:t>
    </dgm:pt>
    <dgm:pt modelId="{D40C6A0B-0D88-4CB9-9D8D-EFEE95B8DCEA}" type="parTrans" cxnId="{EA1D566E-1A28-4CD1-A925-773D32843E64}">
      <dgm:prSet/>
      <dgm:spPr/>
      <dgm:t>
        <a:bodyPr/>
        <a:lstStyle/>
        <a:p>
          <a:endParaRPr lang="en-US"/>
        </a:p>
      </dgm:t>
    </dgm:pt>
    <dgm:pt modelId="{CD5A4B00-8361-44BB-8B3E-0EB0464141C7}" type="sibTrans" cxnId="{EA1D566E-1A28-4CD1-A925-773D32843E64}">
      <dgm:prSet/>
      <dgm:spPr/>
      <dgm:t>
        <a:bodyPr/>
        <a:lstStyle/>
        <a:p>
          <a:endParaRPr lang="en-US"/>
        </a:p>
      </dgm:t>
    </dgm:pt>
    <dgm:pt modelId="{4B9CE746-5361-4E5B-94B2-D73E88B82DB6}">
      <dgm:prSet/>
      <dgm:spPr/>
      <dgm:t>
        <a:bodyPr/>
        <a:lstStyle/>
        <a:p>
          <a:r>
            <a:rPr lang="pl-PL" b="1"/>
            <a:t>Arystoteles:</a:t>
          </a:r>
          <a:r>
            <a:rPr lang="pl-PL"/>
            <a:t> retoryka to umiejętność metodycznego odkrywania tego, co w odniesieniu do każdego przedmiotu/tematu może być przekonujące.</a:t>
          </a:r>
          <a:endParaRPr lang="en-US"/>
        </a:p>
      </dgm:t>
    </dgm:pt>
    <dgm:pt modelId="{615D817F-89E0-4E88-AF95-5A49C7DD663C}" type="parTrans" cxnId="{01F24BAE-BAA7-4068-8886-5C97E352875B}">
      <dgm:prSet/>
      <dgm:spPr/>
      <dgm:t>
        <a:bodyPr/>
        <a:lstStyle/>
        <a:p>
          <a:endParaRPr lang="en-US"/>
        </a:p>
      </dgm:t>
    </dgm:pt>
    <dgm:pt modelId="{99B4B51C-FF38-470E-BFDB-2DD278DB146A}" type="sibTrans" cxnId="{01F24BAE-BAA7-4068-8886-5C97E352875B}">
      <dgm:prSet/>
      <dgm:spPr/>
      <dgm:t>
        <a:bodyPr/>
        <a:lstStyle/>
        <a:p>
          <a:endParaRPr lang="en-US"/>
        </a:p>
      </dgm:t>
    </dgm:pt>
    <dgm:pt modelId="{0A36AF25-9647-41B0-B190-B5625CA79056}">
      <dgm:prSet/>
      <dgm:spPr/>
      <dgm:t>
        <a:bodyPr/>
        <a:lstStyle/>
        <a:p>
          <a:r>
            <a:rPr lang="pl-PL" b="1"/>
            <a:t>Retoryka przekonuje za pomocą dyskursu, czyli środków werbalnych:</a:t>
          </a:r>
          <a:endParaRPr lang="en-US"/>
        </a:p>
      </dgm:t>
    </dgm:pt>
    <dgm:pt modelId="{7809CF1D-D53C-42F6-AAF9-D741F54790A6}" type="parTrans" cxnId="{0AE7ED51-58AB-4E7C-9135-B9A984A9861A}">
      <dgm:prSet/>
      <dgm:spPr/>
      <dgm:t>
        <a:bodyPr/>
        <a:lstStyle/>
        <a:p>
          <a:endParaRPr lang="en-US"/>
        </a:p>
      </dgm:t>
    </dgm:pt>
    <dgm:pt modelId="{EE373433-C825-404A-BE68-98C9CC2C3ADF}" type="sibTrans" cxnId="{0AE7ED51-58AB-4E7C-9135-B9A984A9861A}">
      <dgm:prSet/>
      <dgm:spPr/>
      <dgm:t>
        <a:bodyPr/>
        <a:lstStyle/>
        <a:p>
          <a:endParaRPr lang="en-US"/>
        </a:p>
      </dgm:t>
    </dgm:pt>
    <dgm:pt modelId="{538D3E52-0B53-4E5E-94E3-5867A08E50DE}">
      <dgm:prSet/>
      <dgm:spPr/>
      <dgm:t>
        <a:bodyPr/>
        <a:lstStyle/>
        <a:p>
          <a:r>
            <a:rPr lang="pl-PL" b="1"/>
            <a:t>Działanie werbalne: </a:t>
          </a:r>
          <a:r>
            <a:rPr lang="pl-PL"/>
            <a:t>działanie za pomocą języka, przekonywanie (także: kłótnia, obraza, złośliwość, oszczerstwo etc.). Akt mowy.</a:t>
          </a:r>
          <a:endParaRPr lang="en-US"/>
        </a:p>
      </dgm:t>
    </dgm:pt>
    <dgm:pt modelId="{8239E815-CFA7-4393-9B4F-A2760654F2CD}" type="parTrans" cxnId="{473F4327-4128-465B-9434-3D72CC0410A0}">
      <dgm:prSet/>
      <dgm:spPr/>
      <dgm:t>
        <a:bodyPr/>
        <a:lstStyle/>
        <a:p>
          <a:endParaRPr lang="en-US"/>
        </a:p>
      </dgm:t>
    </dgm:pt>
    <dgm:pt modelId="{58F3C673-9DAE-4DFC-9105-191962759B04}" type="sibTrans" cxnId="{473F4327-4128-465B-9434-3D72CC0410A0}">
      <dgm:prSet/>
      <dgm:spPr/>
      <dgm:t>
        <a:bodyPr/>
        <a:lstStyle/>
        <a:p>
          <a:endParaRPr lang="en-US"/>
        </a:p>
      </dgm:t>
    </dgm:pt>
    <dgm:pt modelId="{1297DF2A-E810-4118-AE00-B05773E4CFFE}">
      <dgm:prSet/>
      <dgm:spPr/>
      <dgm:t>
        <a:bodyPr/>
        <a:lstStyle/>
        <a:p>
          <a:r>
            <a:rPr lang="pl-PL" b="1"/>
            <a:t>Działanie niewerbalne: </a:t>
          </a:r>
          <a:r>
            <a:rPr lang="pl-PL"/>
            <a:t>pozadyskursywne, fizyczne. Performatyw. </a:t>
          </a:r>
          <a:endParaRPr lang="en-US"/>
        </a:p>
      </dgm:t>
    </dgm:pt>
    <dgm:pt modelId="{D9820ADC-0F00-45D0-B690-B98D317E8C2F}" type="parTrans" cxnId="{25F795A8-8520-4BCE-AFD1-5258BF28BB3B}">
      <dgm:prSet/>
      <dgm:spPr/>
      <dgm:t>
        <a:bodyPr/>
        <a:lstStyle/>
        <a:p>
          <a:endParaRPr lang="en-US"/>
        </a:p>
      </dgm:t>
    </dgm:pt>
    <dgm:pt modelId="{173D2BDA-21E3-4365-A13D-8B45A153444F}" type="sibTrans" cxnId="{25F795A8-8520-4BCE-AFD1-5258BF28BB3B}">
      <dgm:prSet/>
      <dgm:spPr/>
      <dgm:t>
        <a:bodyPr/>
        <a:lstStyle/>
        <a:p>
          <a:endParaRPr lang="en-US"/>
        </a:p>
      </dgm:t>
    </dgm:pt>
    <dgm:pt modelId="{4522F7FE-353E-430F-B122-3707B7930946}">
      <dgm:prSet/>
      <dgm:spPr/>
      <dgm:t>
        <a:bodyPr/>
        <a:lstStyle/>
        <a:p>
          <a:r>
            <a:rPr lang="pl-PL" b="1"/>
            <a:t>Akt performatywny: </a:t>
          </a:r>
          <a:r>
            <a:rPr lang="pl-PL"/>
            <a:t>pośredniość między aktem mowy a performatywem: błogosławieństwo, wybaczenie etc.</a:t>
          </a:r>
          <a:endParaRPr lang="en-US"/>
        </a:p>
      </dgm:t>
    </dgm:pt>
    <dgm:pt modelId="{3FD462F9-0845-4FA2-88A3-AA0B386CF735}" type="parTrans" cxnId="{E6C5F009-7B78-4A4F-A107-7A4B32062E99}">
      <dgm:prSet/>
      <dgm:spPr/>
      <dgm:t>
        <a:bodyPr/>
        <a:lstStyle/>
        <a:p>
          <a:endParaRPr lang="en-US"/>
        </a:p>
      </dgm:t>
    </dgm:pt>
    <dgm:pt modelId="{BC1AE27D-96FD-4026-9752-D5D0320EF046}" type="sibTrans" cxnId="{E6C5F009-7B78-4A4F-A107-7A4B32062E99}">
      <dgm:prSet/>
      <dgm:spPr/>
      <dgm:t>
        <a:bodyPr/>
        <a:lstStyle/>
        <a:p>
          <a:endParaRPr lang="en-US"/>
        </a:p>
      </dgm:t>
    </dgm:pt>
    <dgm:pt modelId="{1C99F993-3C37-8240-94C6-B331F0191B5D}" type="pres">
      <dgm:prSet presAssocID="{235B0FB1-A6D7-45B2-8BAE-12F1F2033579}" presName="linear" presStyleCnt="0">
        <dgm:presLayoutVars>
          <dgm:animLvl val="lvl"/>
          <dgm:resizeHandles val="exact"/>
        </dgm:presLayoutVars>
      </dgm:prSet>
      <dgm:spPr/>
    </dgm:pt>
    <dgm:pt modelId="{7F45E7B4-D542-D745-8FA6-3DE568902B20}" type="pres">
      <dgm:prSet presAssocID="{1D20CF23-0364-40C3-A99B-3514D97E870B}" presName="parentText" presStyleLbl="node1" presStyleIdx="0" presStyleCnt="6">
        <dgm:presLayoutVars>
          <dgm:chMax val="0"/>
          <dgm:bulletEnabled val="1"/>
        </dgm:presLayoutVars>
      </dgm:prSet>
      <dgm:spPr/>
    </dgm:pt>
    <dgm:pt modelId="{AFAD4298-5BC1-8844-9B5A-41EFFBFDFB9F}" type="pres">
      <dgm:prSet presAssocID="{CD5A4B00-8361-44BB-8B3E-0EB0464141C7}" presName="spacer" presStyleCnt="0"/>
      <dgm:spPr/>
    </dgm:pt>
    <dgm:pt modelId="{DA43DB3B-ED61-7D43-851E-8889935613B6}" type="pres">
      <dgm:prSet presAssocID="{4B9CE746-5361-4E5B-94B2-D73E88B82DB6}" presName="parentText" presStyleLbl="node1" presStyleIdx="1" presStyleCnt="6">
        <dgm:presLayoutVars>
          <dgm:chMax val="0"/>
          <dgm:bulletEnabled val="1"/>
        </dgm:presLayoutVars>
      </dgm:prSet>
      <dgm:spPr/>
    </dgm:pt>
    <dgm:pt modelId="{C378B346-06C2-164B-A56B-6B6CFF207CC1}" type="pres">
      <dgm:prSet presAssocID="{99B4B51C-FF38-470E-BFDB-2DD278DB146A}" presName="spacer" presStyleCnt="0"/>
      <dgm:spPr/>
    </dgm:pt>
    <dgm:pt modelId="{508808E8-D855-7E49-A503-CE7C7846E34A}" type="pres">
      <dgm:prSet presAssocID="{0A36AF25-9647-41B0-B190-B5625CA79056}" presName="parentText" presStyleLbl="node1" presStyleIdx="2" presStyleCnt="6">
        <dgm:presLayoutVars>
          <dgm:chMax val="0"/>
          <dgm:bulletEnabled val="1"/>
        </dgm:presLayoutVars>
      </dgm:prSet>
      <dgm:spPr/>
    </dgm:pt>
    <dgm:pt modelId="{A07D75BB-97D7-C845-BEDC-AC29DA946AE4}" type="pres">
      <dgm:prSet presAssocID="{EE373433-C825-404A-BE68-98C9CC2C3ADF}" presName="spacer" presStyleCnt="0"/>
      <dgm:spPr/>
    </dgm:pt>
    <dgm:pt modelId="{652E82B4-B5BB-EB42-A767-D5D59A51ECEC}" type="pres">
      <dgm:prSet presAssocID="{538D3E52-0B53-4E5E-94E3-5867A08E50DE}" presName="parentText" presStyleLbl="node1" presStyleIdx="3" presStyleCnt="6">
        <dgm:presLayoutVars>
          <dgm:chMax val="0"/>
          <dgm:bulletEnabled val="1"/>
        </dgm:presLayoutVars>
      </dgm:prSet>
      <dgm:spPr/>
    </dgm:pt>
    <dgm:pt modelId="{549366DF-46A0-9246-A55B-06A8E6D65908}" type="pres">
      <dgm:prSet presAssocID="{58F3C673-9DAE-4DFC-9105-191962759B04}" presName="spacer" presStyleCnt="0"/>
      <dgm:spPr/>
    </dgm:pt>
    <dgm:pt modelId="{10B555F6-1D93-0E4C-9C74-341A789DCAD3}" type="pres">
      <dgm:prSet presAssocID="{1297DF2A-E810-4118-AE00-B05773E4CFFE}" presName="parentText" presStyleLbl="node1" presStyleIdx="4" presStyleCnt="6">
        <dgm:presLayoutVars>
          <dgm:chMax val="0"/>
          <dgm:bulletEnabled val="1"/>
        </dgm:presLayoutVars>
      </dgm:prSet>
      <dgm:spPr/>
    </dgm:pt>
    <dgm:pt modelId="{41F450B7-E999-FE4F-BD6A-0C762E5620B7}" type="pres">
      <dgm:prSet presAssocID="{173D2BDA-21E3-4365-A13D-8B45A153444F}" presName="spacer" presStyleCnt="0"/>
      <dgm:spPr/>
    </dgm:pt>
    <dgm:pt modelId="{7C351EC0-724D-A047-976C-A3C090705A6B}" type="pres">
      <dgm:prSet presAssocID="{4522F7FE-353E-430F-B122-3707B7930946}" presName="parentText" presStyleLbl="node1" presStyleIdx="5" presStyleCnt="6">
        <dgm:presLayoutVars>
          <dgm:chMax val="0"/>
          <dgm:bulletEnabled val="1"/>
        </dgm:presLayoutVars>
      </dgm:prSet>
      <dgm:spPr/>
    </dgm:pt>
  </dgm:ptLst>
  <dgm:cxnLst>
    <dgm:cxn modelId="{18976607-409D-7942-ABBB-8A0C08013E5C}" type="presOf" srcId="{4522F7FE-353E-430F-B122-3707B7930946}" destId="{7C351EC0-724D-A047-976C-A3C090705A6B}" srcOrd="0" destOrd="0" presId="urn:microsoft.com/office/officeart/2005/8/layout/vList2"/>
    <dgm:cxn modelId="{E6C5F009-7B78-4A4F-A107-7A4B32062E99}" srcId="{235B0FB1-A6D7-45B2-8BAE-12F1F2033579}" destId="{4522F7FE-353E-430F-B122-3707B7930946}" srcOrd="5" destOrd="0" parTransId="{3FD462F9-0845-4FA2-88A3-AA0B386CF735}" sibTransId="{BC1AE27D-96FD-4026-9752-D5D0320EF046}"/>
    <dgm:cxn modelId="{7B0D5119-1091-A147-A209-164F717C12A8}" type="presOf" srcId="{1297DF2A-E810-4118-AE00-B05773E4CFFE}" destId="{10B555F6-1D93-0E4C-9C74-341A789DCAD3}" srcOrd="0" destOrd="0" presId="urn:microsoft.com/office/officeart/2005/8/layout/vList2"/>
    <dgm:cxn modelId="{473F4327-4128-465B-9434-3D72CC0410A0}" srcId="{235B0FB1-A6D7-45B2-8BAE-12F1F2033579}" destId="{538D3E52-0B53-4E5E-94E3-5867A08E50DE}" srcOrd="3" destOrd="0" parTransId="{8239E815-CFA7-4393-9B4F-A2760654F2CD}" sibTransId="{58F3C673-9DAE-4DFC-9105-191962759B04}"/>
    <dgm:cxn modelId="{D321D930-58C8-F84A-BA26-E246826F7504}" type="presOf" srcId="{1D20CF23-0364-40C3-A99B-3514D97E870B}" destId="{7F45E7B4-D542-D745-8FA6-3DE568902B20}" srcOrd="0" destOrd="0" presId="urn:microsoft.com/office/officeart/2005/8/layout/vList2"/>
    <dgm:cxn modelId="{B85E6D4D-662B-1544-ABC7-8E152E76E415}" type="presOf" srcId="{538D3E52-0B53-4E5E-94E3-5867A08E50DE}" destId="{652E82B4-B5BB-EB42-A767-D5D59A51ECEC}" srcOrd="0" destOrd="0" presId="urn:microsoft.com/office/officeart/2005/8/layout/vList2"/>
    <dgm:cxn modelId="{0AE7ED51-58AB-4E7C-9135-B9A984A9861A}" srcId="{235B0FB1-A6D7-45B2-8BAE-12F1F2033579}" destId="{0A36AF25-9647-41B0-B190-B5625CA79056}" srcOrd="2" destOrd="0" parTransId="{7809CF1D-D53C-42F6-AAF9-D741F54790A6}" sibTransId="{EE373433-C825-404A-BE68-98C9CC2C3ADF}"/>
    <dgm:cxn modelId="{5AC28D5B-8934-B940-94F1-44743FAFE23C}" type="presOf" srcId="{0A36AF25-9647-41B0-B190-B5625CA79056}" destId="{508808E8-D855-7E49-A503-CE7C7846E34A}" srcOrd="0" destOrd="0" presId="urn:microsoft.com/office/officeart/2005/8/layout/vList2"/>
    <dgm:cxn modelId="{EA1D566E-1A28-4CD1-A925-773D32843E64}" srcId="{235B0FB1-A6D7-45B2-8BAE-12F1F2033579}" destId="{1D20CF23-0364-40C3-A99B-3514D97E870B}" srcOrd="0" destOrd="0" parTransId="{D40C6A0B-0D88-4CB9-9D8D-EFEE95B8DCEA}" sibTransId="{CD5A4B00-8361-44BB-8B3E-0EB0464141C7}"/>
    <dgm:cxn modelId="{EE7EF5A4-6DA0-654C-9426-AE43D7F2B169}" type="presOf" srcId="{235B0FB1-A6D7-45B2-8BAE-12F1F2033579}" destId="{1C99F993-3C37-8240-94C6-B331F0191B5D}" srcOrd="0" destOrd="0" presId="urn:microsoft.com/office/officeart/2005/8/layout/vList2"/>
    <dgm:cxn modelId="{25F795A8-8520-4BCE-AFD1-5258BF28BB3B}" srcId="{235B0FB1-A6D7-45B2-8BAE-12F1F2033579}" destId="{1297DF2A-E810-4118-AE00-B05773E4CFFE}" srcOrd="4" destOrd="0" parTransId="{D9820ADC-0F00-45D0-B690-B98D317E8C2F}" sibTransId="{173D2BDA-21E3-4365-A13D-8B45A153444F}"/>
    <dgm:cxn modelId="{01F24BAE-BAA7-4068-8886-5C97E352875B}" srcId="{235B0FB1-A6D7-45B2-8BAE-12F1F2033579}" destId="{4B9CE746-5361-4E5B-94B2-D73E88B82DB6}" srcOrd="1" destOrd="0" parTransId="{615D817F-89E0-4E88-AF95-5A49C7DD663C}" sibTransId="{99B4B51C-FF38-470E-BFDB-2DD278DB146A}"/>
    <dgm:cxn modelId="{E56260FB-A343-274A-9FFB-B11BBDBA5DFB}" type="presOf" srcId="{4B9CE746-5361-4E5B-94B2-D73E88B82DB6}" destId="{DA43DB3B-ED61-7D43-851E-8889935613B6}" srcOrd="0" destOrd="0" presId="urn:microsoft.com/office/officeart/2005/8/layout/vList2"/>
    <dgm:cxn modelId="{4471B4E7-904E-0E43-9E16-A1A56656DEC0}" type="presParOf" srcId="{1C99F993-3C37-8240-94C6-B331F0191B5D}" destId="{7F45E7B4-D542-D745-8FA6-3DE568902B20}" srcOrd="0" destOrd="0" presId="urn:microsoft.com/office/officeart/2005/8/layout/vList2"/>
    <dgm:cxn modelId="{C83E9ABE-6311-744A-9805-AA60359C0E1E}" type="presParOf" srcId="{1C99F993-3C37-8240-94C6-B331F0191B5D}" destId="{AFAD4298-5BC1-8844-9B5A-41EFFBFDFB9F}" srcOrd="1" destOrd="0" presId="urn:microsoft.com/office/officeart/2005/8/layout/vList2"/>
    <dgm:cxn modelId="{3D63A579-CC9A-614D-BB8D-7B53D16F73D6}" type="presParOf" srcId="{1C99F993-3C37-8240-94C6-B331F0191B5D}" destId="{DA43DB3B-ED61-7D43-851E-8889935613B6}" srcOrd="2" destOrd="0" presId="urn:microsoft.com/office/officeart/2005/8/layout/vList2"/>
    <dgm:cxn modelId="{FE52D44C-4C47-2643-80B9-5EF7DE0D3E84}" type="presParOf" srcId="{1C99F993-3C37-8240-94C6-B331F0191B5D}" destId="{C378B346-06C2-164B-A56B-6B6CFF207CC1}" srcOrd="3" destOrd="0" presId="urn:microsoft.com/office/officeart/2005/8/layout/vList2"/>
    <dgm:cxn modelId="{15305777-BD42-BD47-BFE4-A5D904C81AB3}" type="presParOf" srcId="{1C99F993-3C37-8240-94C6-B331F0191B5D}" destId="{508808E8-D855-7E49-A503-CE7C7846E34A}" srcOrd="4" destOrd="0" presId="urn:microsoft.com/office/officeart/2005/8/layout/vList2"/>
    <dgm:cxn modelId="{43E31C2A-5478-EC4E-B9B4-FEE640ED24AC}" type="presParOf" srcId="{1C99F993-3C37-8240-94C6-B331F0191B5D}" destId="{A07D75BB-97D7-C845-BEDC-AC29DA946AE4}" srcOrd="5" destOrd="0" presId="urn:microsoft.com/office/officeart/2005/8/layout/vList2"/>
    <dgm:cxn modelId="{7B9B8483-B986-E347-9014-6DF2F76140D2}" type="presParOf" srcId="{1C99F993-3C37-8240-94C6-B331F0191B5D}" destId="{652E82B4-B5BB-EB42-A767-D5D59A51ECEC}" srcOrd="6" destOrd="0" presId="urn:microsoft.com/office/officeart/2005/8/layout/vList2"/>
    <dgm:cxn modelId="{5FB70B6B-340A-AD4C-9D77-85A9A87181F8}" type="presParOf" srcId="{1C99F993-3C37-8240-94C6-B331F0191B5D}" destId="{549366DF-46A0-9246-A55B-06A8E6D65908}" srcOrd="7" destOrd="0" presId="urn:microsoft.com/office/officeart/2005/8/layout/vList2"/>
    <dgm:cxn modelId="{DFAB449F-16BC-D048-90BB-FF346F0051FD}" type="presParOf" srcId="{1C99F993-3C37-8240-94C6-B331F0191B5D}" destId="{10B555F6-1D93-0E4C-9C74-341A789DCAD3}" srcOrd="8" destOrd="0" presId="urn:microsoft.com/office/officeart/2005/8/layout/vList2"/>
    <dgm:cxn modelId="{01232DB8-5A64-E546-9060-FD00331EFB42}" type="presParOf" srcId="{1C99F993-3C37-8240-94C6-B331F0191B5D}" destId="{41F450B7-E999-FE4F-BD6A-0C762E5620B7}" srcOrd="9" destOrd="0" presId="urn:microsoft.com/office/officeart/2005/8/layout/vList2"/>
    <dgm:cxn modelId="{9F409053-54A5-154F-A44D-5FCBF7FE6D81}" type="presParOf" srcId="{1C99F993-3C37-8240-94C6-B331F0191B5D}" destId="{7C351EC0-724D-A047-976C-A3C090705A6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360D4-4E2B-4015-A8EB-D63B6EAD9DB1}"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90E84ABD-7962-4F9B-A8F7-FD0DA691D352}">
      <dgm:prSet/>
      <dgm:spPr/>
      <dgm:t>
        <a:bodyPr/>
        <a:lstStyle/>
        <a:p>
          <a:r>
            <a:rPr lang="pl-PL" b="1"/>
            <a:t>W każdej sytuacji retorycznej wyróżnić można zawsze:</a:t>
          </a:r>
          <a:endParaRPr lang="en-US"/>
        </a:p>
      </dgm:t>
    </dgm:pt>
    <dgm:pt modelId="{2FEE1F65-CC6B-4741-B2AB-B3B40664B2FC}" type="parTrans" cxnId="{69E903E3-FC5F-4E0B-ADB7-CCD465034E9E}">
      <dgm:prSet/>
      <dgm:spPr/>
      <dgm:t>
        <a:bodyPr/>
        <a:lstStyle/>
        <a:p>
          <a:endParaRPr lang="en-US"/>
        </a:p>
      </dgm:t>
    </dgm:pt>
    <dgm:pt modelId="{FE645389-5F36-46F4-BF6C-338E9A3EC5C6}" type="sibTrans" cxnId="{69E903E3-FC5F-4E0B-ADB7-CCD465034E9E}">
      <dgm:prSet/>
      <dgm:spPr/>
      <dgm:t>
        <a:bodyPr/>
        <a:lstStyle/>
        <a:p>
          <a:endParaRPr lang="en-US"/>
        </a:p>
      </dgm:t>
    </dgm:pt>
    <dgm:pt modelId="{CD7BE399-3099-4A3E-B9C6-EDC5230EBAC6}">
      <dgm:prSet/>
      <dgm:spPr/>
      <dgm:t>
        <a:bodyPr/>
        <a:lstStyle/>
        <a:p>
          <a:r>
            <a:rPr lang="en-GB"/>
            <a:t>Nadawcę</a:t>
          </a:r>
          <a:endParaRPr lang="en-US"/>
        </a:p>
      </dgm:t>
    </dgm:pt>
    <dgm:pt modelId="{FEB34512-57B2-4AD3-83F7-C140F13B948A}" type="parTrans" cxnId="{F20DF15F-C8AA-499E-A6CF-CA2D667D5066}">
      <dgm:prSet/>
      <dgm:spPr/>
      <dgm:t>
        <a:bodyPr/>
        <a:lstStyle/>
        <a:p>
          <a:endParaRPr lang="en-US"/>
        </a:p>
      </dgm:t>
    </dgm:pt>
    <dgm:pt modelId="{EDFE2CCD-1416-49AE-A3F4-FA85775E3866}" type="sibTrans" cxnId="{F20DF15F-C8AA-499E-A6CF-CA2D667D5066}">
      <dgm:prSet/>
      <dgm:spPr/>
      <dgm:t>
        <a:bodyPr/>
        <a:lstStyle/>
        <a:p>
          <a:endParaRPr lang="en-US"/>
        </a:p>
      </dgm:t>
    </dgm:pt>
    <dgm:pt modelId="{5C37640A-ED90-4B7B-9207-434D13D037A9}">
      <dgm:prSet/>
      <dgm:spPr/>
      <dgm:t>
        <a:bodyPr/>
        <a:lstStyle/>
        <a:p>
          <a:r>
            <a:rPr lang="en-GB"/>
            <a:t>Odbiorcę</a:t>
          </a:r>
          <a:endParaRPr lang="en-US"/>
        </a:p>
      </dgm:t>
    </dgm:pt>
    <dgm:pt modelId="{C81A8E97-E872-44E4-BCB1-4CFAB9DA29C8}" type="parTrans" cxnId="{774C5DEF-F7E4-45E9-8627-FF8C899D5871}">
      <dgm:prSet/>
      <dgm:spPr/>
      <dgm:t>
        <a:bodyPr/>
        <a:lstStyle/>
        <a:p>
          <a:endParaRPr lang="en-US"/>
        </a:p>
      </dgm:t>
    </dgm:pt>
    <dgm:pt modelId="{0BAEC091-800A-4BEB-938C-8C7FC5CBBEB7}" type="sibTrans" cxnId="{774C5DEF-F7E4-45E9-8627-FF8C899D5871}">
      <dgm:prSet/>
      <dgm:spPr/>
      <dgm:t>
        <a:bodyPr/>
        <a:lstStyle/>
        <a:p>
          <a:endParaRPr lang="en-US"/>
        </a:p>
      </dgm:t>
    </dgm:pt>
    <dgm:pt modelId="{6531CF57-22C8-40BF-BEBB-346C079261EB}">
      <dgm:prSet/>
      <dgm:spPr/>
      <dgm:t>
        <a:bodyPr/>
        <a:lstStyle/>
        <a:p>
          <a:r>
            <a:rPr lang="en-GB"/>
            <a:t>Komunikat</a:t>
          </a:r>
          <a:endParaRPr lang="en-US"/>
        </a:p>
      </dgm:t>
    </dgm:pt>
    <dgm:pt modelId="{71E8D011-377F-4827-B933-CE92A21F7D5C}" type="parTrans" cxnId="{6FE407CB-5CCA-426F-97C5-326CFD9277D1}">
      <dgm:prSet/>
      <dgm:spPr/>
      <dgm:t>
        <a:bodyPr/>
        <a:lstStyle/>
        <a:p>
          <a:endParaRPr lang="en-US"/>
        </a:p>
      </dgm:t>
    </dgm:pt>
    <dgm:pt modelId="{E0FCFDD1-7C6D-479D-95E5-CBBCE16C1DB5}" type="sibTrans" cxnId="{6FE407CB-5CCA-426F-97C5-326CFD9277D1}">
      <dgm:prSet/>
      <dgm:spPr/>
      <dgm:t>
        <a:bodyPr/>
        <a:lstStyle/>
        <a:p>
          <a:endParaRPr lang="en-US"/>
        </a:p>
      </dgm:t>
    </dgm:pt>
    <dgm:pt modelId="{B29FB761-819E-441B-A737-02CCA860DC25}">
      <dgm:prSet/>
      <dgm:spPr/>
      <dgm:t>
        <a:bodyPr/>
        <a:lstStyle/>
        <a:p>
          <a:r>
            <a:rPr lang="pl-PL"/>
            <a:t>Relacja między tymi elementami/kontekst</a:t>
          </a:r>
          <a:endParaRPr lang="en-US"/>
        </a:p>
      </dgm:t>
    </dgm:pt>
    <dgm:pt modelId="{18545CAF-0F3E-47FB-B3C2-DCF5D5FB3779}" type="parTrans" cxnId="{ED5EC73E-D7DB-4C40-8C3A-062349A9CDA8}">
      <dgm:prSet/>
      <dgm:spPr/>
      <dgm:t>
        <a:bodyPr/>
        <a:lstStyle/>
        <a:p>
          <a:endParaRPr lang="en-US"/>
        </a:p>
      </dgm:t>
    </dgm:pt>
    <dgm:pt modelId="{53966A99-940D-4BB3-B411-4FA0B6678444}" type="sibTrans" cxnId="{ED5EC73E-D7DB-4C40-8C3A-062349A9CDA8}">
      <dgm:prSet/>
      <dgm:spPr/>
      <dgm:t>
        <a:bodyPr/>
        <a:lstStyle/>
        <a:p>
          <a:endParaRPr lang="en-US"/>
        </a:p>
      </dgm:t>
    </dgm:pt>
    <dgm:pt modelId="{5F03F002-8B17-4917-B713-DCD0BFF92EC7}">
      <dgm:prSet/>
      <dgm:spPr/>
      <dgm:t>
        <a:bodyPr/>
        <a:lstStyle/>
        <a:p>
          <a:r>
            <a:rPr lang="en-US" b="1"/>
            <a:t>Social media – jak zmieniły schemat komunikacyjny?</a:t>
          </a:r>
          <a:endParaRPr lang="en-US"/>
        </a:p>
      </dgm:t>
    </dgm:pt>
    <dgm:pt modelId="{D1BE5428-0CD7-47D0-A4CF-FB7295C73754}" type="parTrans" cxnId="{805E2B13-EB48-40E0-A77C-9CFB2BF027FF}">
      <dgm:prSet/>
      <dgm:spPr/>
      <dgm:t>
        <a:bodyPr/>
        <a:lstStyle/>
        <a:p>
          <a:endParaRPr lang="en-US"/>
        </a:p>
      </dgm:t>
    </dgm:pt>
    <dgm:pt modelId="{1F20DFA8-14A8-437C-9448-8FBC6210A94D}" type="sibTrans" cxnId="{805E2B13-EB48-40E0-A77C-9CFB2BF027FF}">
      <dgm:prSet/>
      <dgm:spPr/>
      <dgm:t>
        <a:bodyPr/>
        <a:lstStyle/>
        <a:p>
          <a:endParaRPr lang="en-US"/>
        </a:p>
      </dgm:t>
    </dgm:pt>
    <dgm:pt modelId="{51AE1300-C5D8-F14C-8D5D-60E2033E038F}" type="pres">
      <dgm:prSet presAssocID="{FB6360D4-4E2B-4015-A8EB-D63B6EAD9DB1}" presName="linear" presStyleCnt="0">
        <dgm:presLayoutVars>
          <dgm:animLvl val="lvl"/>
          <dgm:resizeHandles val="exact"/>
        </dgm:presLayoutVars>
      </dgm:prSet>
      <dgm:spPr/>
    </dgm:pt>
    <dgm:pt modelId="{F0B594D8-1339-6047-AE3F-A99CAB12689A}" type="pres">
      <dgm:prSet presAssocID="{90E84ABD-7962-4F9B-A8F7-FD0DA691D352}" presName="parentText" presStyleLbl="node1" presStyleIdx="0" presStyleCnt="2">
        <dgm:presLayoutVars>
          <dgm:chMax val="0"/>
          <dgm:bulletEnabled val="1"/>
        </dgm:presLayoutVars>
      </dgm:prSet>
      <dgm:spPr/>
    </dgm:pt>
    <dgm:pt modelId="{D4FD55A9-C825-9244-9DA2-CF5CA600E80C}" type="pres">
      <dgm:prSet presAssocID="{90E84ABD-7962-4F9B-A8F7-FD0DA691D352}" presName="childText" presStyleLbl="revTx" presStyleIdx="0" presStyleCnt="1">
        <dgm:presLayoutVars>
          <dgm:bulletEnabled val="1"/>
        </dgm:presLayoutVars>
      </dgm:prSet>
      <dgm:spPr/>
    </dgm:pt>
    <dgm:pt modelId="{55E6C43B-6DED-F14A-80D2-64E59C770038}" type="pres">
      <dgm:prSet presAssocID="{5F03F002-8B17-4917-B713-DCD0BFF92EC7}" presName="parentText" presStyleLbl="node1" presStyleIdx="1" presStyleCnt="2">
        <dgm:presLayoutVars>
          <dgm:chMax val="0"/>
          <dgm:bulletEnabled val="1"/>
        </dgm:presLayoutVars>
      </dgm:prSet>
      <dgm:spPr/>
    </dgm:pt>
  </dgm:ptLst>
  <dgm:cxnLst>
    <dgm:cxn modelId="{805E2B13-EB48-40E0-A77C-9CFB2BF027FF}" srcId="{FB6360D4-4E2B-4015-A8EB-D63B6EAD9DB1}" destId="{5F03F002-8B17-4917-B713-DCD0BFF92EC7}" srcOrd="1" destOrd="0" parTransId="{D1BE5428-0CD7-47D0-A4CF-FB7295C73754}" sibTransId="{1F20DFA8-14A8-437C-9448-8FBC6210A94D}"/>
    <dgm:cxn modelId="{ED5EC73E-D7DB-4C40-8C3A-062349A9CDA8}" srcId="{90E84ABD-7962-4F9B-A8F7-FD0DA691D352}" destId="{B29FB761-819E-441B-A737-02CCA860DC25}" srcOrd="3" destOrd="0" parTransId="{18545CAF-0F3E-47FB-B3C2-DCF5D5FB3779}" sibTransId="{53966A99-940D-4BB3-B411-4FA0B6678444}"/>
    <dgm:cxn modelId="{56AA7C41-4657-8D46-8FB4-DA31E01D837B}" type="presOf" srcId="{5F03F002-8B17-4917-B713-DCD0BFF92EC7}" destId="{55E6C43B-6DED-F14A-80D2-64E59C770038}" srcOrd="0" destOrd="0" presId="urn:microsoft.com/office/officeart/2005/8/layout/vList2"/>
    <dgm:cxn modelId="{8419264B-C7DC-FF47-9BB4-FD9AF5234065}" type="presOf" srcId="{6531CF57-22C8-40BF-BEBB-346C079261EB}" destId="{D4FD55A9-C825-9244-9DA2-CF5CA600E80C}" srcOrd="0" destOrd="2" presId="urn:microsoft.com/office/officeart/2005/8/layout/vList2"/>
    <dgm:cxn modelId="{30874C5D-561D-E543-B5AD-F2358966BD8A}" type="presOf" srcId="{90E84ABD-7962-4F9B-A8F7-FD0DA691D352}" destId="{F0B594D8-1339-6047-AE3F-A99CAB12689A}" srcOrd="0" destOrd="0" presId="urn:microsoft.com/office/officeart/2005/8/layout/vList2"/>
    <dgm:cxn modelId="{F20DF15F-C8AA-499E-A6CF-CA2D667D5066}" srcId="{90E84ABD-7962-4F9B-A8F7-FD0DA691D352}" destId="{CD7BE399-3099-4A3E-B9C6-EDC5230EBAC6}" srcOrd="0" destOrd="0" parTransId="{FEB34512-57B2-4AD3-83F7-C140F13B948A}" sibTransId="{EDFE2CCD-1416-49AE-A3F4-FA85775E3866}"/>
    <dgm:cxn modelId="{8AEA4176-7C31-4E47-BE98-A04C891B6E69}" type="presOf" srcId="{5C37640A-ED90-4B7B-9207-434D13D037A9}" destId="{D4FD55A9-C825-9244-9DA2-CF5CA600E80C}" srcOrd="0" destOrd="1" presId="urn:microsoft.com/office/officeart/2005/8/layout/vList2"/>
    <dgm:cxn modelId="{DFF9F0A0-8B6D-6D44-9679-B32E9BE3E0DF}" type="presOf" srcId="{FB6360D4-4E2B-4015-A8EB-D63B6EAD9DB1}" destId="{51AE1300-C5D8-F14C-8D5D-60E2033E038F}" srcOrd="0" destOrd="0" presId="urn:microsoft.com/office/officeart/2005/8/layout/vList2"/>
    <dgm:cxn modelId="{794923C9-9893-2444-9795-9E6801EC8175}" type="presOf" srcId="{CD7BE399-3099-4A3E-B9C6-EDC5230EBAC6}" destId="{D4FD55A9-C825-9244-9DA2-CF5CA600E80C}" srcOrd="0" destOrd="0" presId="urn:microsoft.com/office/officeart/2005/8/layout/vList2"/>
    <dgm:cxn modelId="{6FE407CB-5CCA-426F-97C5-326CFD9277D1}" srcId="{90E84ABD-7962-4F9B-A8F7-FD0DA691D352}" destId="{6531CF57-22C8-40BF-BEBB-346C079261EB}" srcOrd="2" destOrd="0" parTransId="{71E8D011-377F-4827-B933-CE92A21F7D5C}" sibTransId="{E0FCFDD1-7C6D-479D-95E5-CBBCE16C1DB5}"/>
    <dgm:cxn modelId="{B21D60E2-3ABF-D841-84CB-C0B56F2BB6D3}" type="presOf" srcId="{B29FB761-819E-441B-A737-02CCA860DC25}" destId="{D4FD55A9-C825-9244-9DA2-CF5CA600E80C}" srcOrd="0" destOrd="3" presId="urn:microsoft.com/office/officeart/2005/8/layout/vList2"/>
    <dgm:cxn modelId="{69E903E3-FC5F-4E0B-ADB7-CCD465034E9E}" srcId="{FB6360D4-4E2B-4015-A8EB-D63B6EAD9DB1}" destId="{90E84ABD-7962-4F9B-A8F7-FD0DA691D352}" srcOrd="0" destOrd="0" parTransId="{2FEE1F65-CC6B-4741-B2AB-B3B40664B2FC}" sibTransId="{FE645389-5F36-46F4-BF6C-338E9A3EC5C6}"/>
    <dgm:cxn modelId="{774C5DEF-F7E4-45E9-8627-FF8C899D5871}" srcId="{90E84ABD-7962-4F9B-A8F7-FD0DA691D352}" destId="{5C37640A-ED90-4B7B-9207-434D13D037A9}" srcOrd="1" destOrd="0" parTransId="{C81A8E97-E872-44E4-BCB1-4CFAB9DA29C8}" sibTransId="{0BAEC091-800A-4BEB-938C-8C7FC5CBBEB7}"/>
    <dgm:cxn modelId="{64475223-536C-7F4D-A0F4-DE2E6F4F45B7}" type="presParOf" srcId="{51AE1300-C5D8-F14C-8D5D-60E2033E038F}" destId="{F0B594D8-1339-6047-AE3F-A99CAB12689A}" srcOrd="0" destOrd="0" presId="urn:microsoft.com/office/officeart/2005/8/layout/vList2"/>
    <dgm:cxn modelId="{14801AA0-537B-9349-9767-539516B2AEAC}" type="presParOf" srcId="{51AE1300-C5D8-F14C-8D5D-60E2033E038F}" destId="{D4FD55A9-C825-9244-9DA2-CF5CA600E80C}" srcOrd="1" destOrd="0" presId="urn:microsoft.com/office/officeart/2005/8/layout/vList2"/>
    <dgm:cxn modelId="{334027CF-F31A-2F44-B2F2-B02842C197B1}" type="presParOf" srcId="{51AE1300-C5D8-F14C-8D5D-60E2033E038F}" destId="{55E6C43B-6DED-F14A-80D2-64E59C77003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48EAB-978D-442A-9323-CC509832AA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90FF977-EBC6-43D3-B984-BAE7B698ED2B}">
      <dgm:prSet/>
      <dgm:spPr/>
      <dgm:t>
        <a:bodyPr/>
        <a:lstStyle/>
        <a:p>
          <a:r>
            <a:rPr lang="pl-PL"/>
            <a:t>– jest najczęściej integralną częścią naszego świato-oglądu, czyli zespołu poglądów na sposobu istnienia i funkcjonowania otaczającego nas świata ludzkiego. </a:t>
          </a:r>
          <a:endParaRPr lang="en-US"/>
        </a:p>
      </dgm:t>
    </dgm:pt>
    <dgm:pt modelId="{9347437B-651F-4E38-93CD-0873AE29B2C5}" type="parTrans" cxnId="{A8E49748-9A17-484B-98F4-3D23DE0F4A43}">
      <dgm:prSet/>
      <dgm:spPr/>
      <dgm:t>
        <a:bodyPr/>
        <a:lstStyle/>
        <a:p>
          <a:endParaRPr lang="en-US"/>
        </a:p>
      </dgm:t>
    </dgm:pt>
    <dgm:pt modelId="{4A1DBA84-A9D6-40AA-BEE9-2A43523EAFF0}" type="sibTrans" cxnId="{A8E49748-9A17-484B-98F4-3D23DE0F4A43}">
      <dgm:prSet/>
      <dgm:spPr/>
      <dgm:t>
        <a:bodyPr/>
        <a:lstStyle/>
        <a:p>
          <a:endParaRPr lang="en-US"/>
        </a:p>
      </dgm:t>
    </dgm:pt>
    <dgm:pt modelId="{DE7C626C-96A0-498F-98F5-8AFEAC24D180}">
      <dgm:prSet/>
      <dgm:spPr/>
      <dgm:t>
        <a:bodyPr/>
        <a:lstStyle/>
        <a:p>
          <a:r>
            <a:rPr lang="pl-PL"/>
            <a:t>Przekonanie może w pełni przyjęte w procesie wychowania (nieświadoma akceptacja), przyjęte po dobrej argumentacji (to ziemia się obraca wokół słońca), odrzucone, poddane rewizji. </a:t>
          </a:r>
          <a:endParaRPr lang="en-US"/>
        </a:p>
      </dgm:t>
    </dgm:pt>
    <dgm:pt modelId="{4FD99549-C54D-42B4-9640-549BE560D535}" type="parTrans" cxnId="{3D586101-5C2C-469F-9172-996F329C5523}">
      <dgm:prSet/>
      <dgm:spPr/>
      <dgm:t>
        <a:bodyPr/>
        <a:lstStyle/>
        <a:p>
          <a:endParaRPr lang="en-US"/>
        </a:p>
      </dgm:t>
    </dgm:pt>
    <dgm:pt modelId="{E7D3B984-93BF-473E-8F4B-A7A655D64AA8}" type="sibTrans" cxnId="{3D586101-5C2C-469F-9172-996F329C5523}">
      <dgm:prSet/>
      <dgm:spPr/>
      <dgm:t>
        <a:bodyPr/>
        <a:lstStyle/>
        <a:p>
          <a:endParaRPr lang="en-US"/>
        </a:p>
      </dgm:t>
    </dgm:pt>
    <dgm:pt modelId="{549BD3F0-008A-F047-AA14-4854907B93AF}" type="pres">
      <dgm:prSet presAssocID="{C6048EAB-978D-442A-9323-CC509832AA0A}" presName="linear" presStyleCnt="0">
        <dgm:presLayoutVars>
          <dgm:animLvl val="lvl"/>
          <dgm:resizeHandles val="exact"/>
        </dgm:presLayoutVars>
      </dgm:prSet>
      <dgm:spPr/>
    </dgm:pt>
    <dgm:pt modelId="{7804D150-B79D-9A44-9C68-D8C384539F86}" type="pres">
      <dgm:prSet presAssocID="{790FF977-EBC6-43D3-B984-BAE7B698ED2B}" presName="parentText" presStyleLbl="node1" presStyleIdx="0" presStyleCnt="2">
        <dgm:presLayoutVars>
          <dgm:chMax val="0"/>
          <dgm:bulletEnabled val="1"/>
        </dgm:presLayoutVars>
      </dgm:prSet>
      <dgm:spPr/>
    </dgm:pt>
    <dgm:pt modelId="{A0B97C37-DA1B-854B-AEF7-768202694234}" type="pres">
      <dgm:prSet presAssocID="{4A1DBA84-A9D6-40AA-BEE9-2A43523EAFF0}" presName="spacer" presStyleCnt="0"/>
      <dgm:spPr/>
    </dgm:pt>
    <dgm:pt modelId="{2D85C3EE-2727-AE49-BA3F-AE8E833A92F1}" type="pres">
      <dgm:prSet presAssocID="{DE7C626C-96A0-498F-98F5-8AFEAC24D180}" presName="parentText" presStyleLbl="node1" presStyleIdx="1" presStyleCnt="2">
        <dgm:presLayoutVars>
          <dgm:chMax val="0"/>
          <dgm:bulletEnabled val="1"/>
        </dgm:presLayoutVars>
      </dgm:prSet>
      <dgm:spPr/>
    </dgm:pt>
  </dgm:ptLst>
  <dgm:cxnLst>
    <dgm:cxn modelId="{3D586101-5C2C-469F-9172-996F329C5523}" srcId="{C6048EAB-978D-442A-9323-CC509832AA0A}" destId="{DE7C626C-96A0-498F-98F5-8AFEAC24D180}" srcOrd="1" destOrd="0" parTransId="{4FD99549-C54D-42B4-9640-549BE560D535}" sibTransId="{E7D3B984-93BF-473E-8F4B-A7A655D64AA8}"/>
    <dgm:cxn modelId="{DC2D350E-DED8-F14F-9F62-129EE4D86AB7}" type="presOf" srcId="{DE7C626C-96A0-498F-98F5-8AFEAC24D180}" destId="{2D85C3EE-2727-AE49-BA3F-AE8E833A92F1}" srcOrd="0" destOrd="0" presId="urn:microsoft.com/office/officeart/2005/8/layout/vList2"/>
    <dgm:cxn modelId="{A8E49748-9A17-484B-98F4-3D23DE0F4A43}" srcId="{C6048EAB-978D-442A-9323-CC509832AA0A}" destId="{790FF977-EBC6-43D3-B984-BAE7B698ED2B}" srcOrd="0" destOrd="0" parTransId="{9347437B-651F-4E38-93CD-0873AE29B2C5}" sibTransId="{4A1DBA84-A9D6-40AA-BEE9-2A43523EAFF0}"/>
    <dgm:cxn modelId="{7794255C-E0F9-9B49-A9C6-1C3BE674580B}" type="presOf" srcId="{C6048EAB-978D-442A-9323-CC509832AA0A}" destId="{549BD3F0-008A-F047-AA14-4854907B93AF}" srcOrd="0" destOrd="0" presId="urn:microsoft.com/office/officeart/2005/8/layout/vList2"/>
    <dgm:cxn modelId="{DFD2ADB7-9E80-5A46-B6DA-0F6A7F1A46E8}" type="presOf" srcId="{790FF977-EBC6-43D3-B984-BAE7B698ED2B}" destId="{7804D150-B79D-9A44-9C68-D8C384539F86}" srcOrd="0" destOrd="0" presId="urn:microsoft.com/office/officeart/2005/8/layout/vList2"/>
    <dgm:cxn modelId="{7066F824-CEB4-0145-BB9C-AD183E0CB1AB}" type="presParOf" srcId="{549BD3F0-008A-F047-AA14-4854907B93AF}" destId="{7804D150-B79D-9A44-9C68-D8C384539F86}" srcOrd="0" destOrd="0" presId="urn:microsoft.com/office/officeart/2005/8/layout/vList2"/>
    <dgm:cxn modelId="{E58270F1-2914-8D48-A75F-F0767DBBE03F}" type="presParOf" srcId="{549BD3F0-008A-F047-AA14-4854907B93AF}" destId="{A0B97C37-DA1B-854B-AEF7-768202694234}" srcOrd="1" destOrd="0" presId="urn:microsoft.com/office/officeart/2005/8/layout/vList2"/>
    <dgm:cxn modelId="{628B20DB-6190-0B47-811D-C98AB07990FA}" type="presParOf" srcId="{549BD3F0-008A-F047-AA14-4854907B93AF}" destId="{2D85C3EE-2727-AE49-BA3F-AE8E833A92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4B50EC-DA26-4509-AFAD-1E1AA99A056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A3C19CE-7E0D-466D-A7DC-A836FB05349C}">
      <dgm:prSet/>
      <dgm:spPr/>
      <dgm:t>
        <a:bodyPr/>
        <a:lstStyle/>
        <a:p>
          <a:r>
            <a:rPr lang="pl-PL" b="1"/>
            <a:t>ekspansja przekonań</a:t>
          </a:r>
          <a:r>
            <a:rPr lang="pl-PL"/>
            <a:t> - dołączenie nowych przekonań do już posiadanych, </a:t>
          </a:r>
          <a:endParaRPr lang="en-US"/>
        </a:p>
      </dgm:t>
    </dgm:pt>
    <dgm:pt modelId="{2F784A84-9BC5-480B-A6EC-2C4329E3AE5D}" type="parTrans" cxnId="{3E2C0484-8E48-4AC6-840E-D0296DFA5FDE}">
      <dgm:prSet/>
      <dgm:spPr/>
      <dgm:t>
        <a:bodyPr/>
        <a:lstStyle/>
        <a:p>
          <a:endParaRPr lang="en-US"/>
        </a:p>
      </dgm:t>
    </dgm:pt>
    <dgm:pt modelId="{BFFB9BB0-3890-499B-A006-D7B83E544456}" type="sibTrans" cxnId="{3E2C0484-8E48-4AC6-840E-D0296DFA5FDE}">
      <dgm:prSet/>
      <dgm:spPr/>
      <dgm:t>
        <a:bodyPr/>
        <a:lstStyle/>
        <a:p>
          <a:endParaRPr lang="en-US"/>
        </a:p>
      </dgm:t>
    </dgm:pt>
    <dgm:pt modelId="{05EA4EFE-2D31-4D58-BF44-581E141BC871}">
      <dgm:prSet/>
      <dgm:spPr/>
      <dgm:t>
        <a:bodyPr/>
        <a:lstStyle/>
        <a:p>
          <a:r>
            <a:rPr lang="pl-PL" b="1"/>
            <a:t>kontrakcja przekonań</a:t>
          </a:r>
          <a:r>
            <a:rPr lang="pl-PL"/>
            <a:t> - odrzucenie przekonania, </a:t>
          </a:r>
          <a:endParaRPr lang="en-US"/>
        </a:p>
      </dgm:t>
    </dgm:pt>
    <dgm:pt modelId="{EEF961A8-A48C-473A-BE9D-B18AC8E7A487}" type="parTrans" cxnId="{9D9669F9-E854-4655-A6AC-BA197FC7C633}">
      <dgm:prSet/>
      <dgm:spPr/>
      <dgm:t>
        <a:bodyPr/>
        <a:lstStyle/>
        <a:p>
          <a:endParaRPr lang="en-US"/>
        </a:p>
      </dgm:t>
    </dgm:pt>
    <dgm:pt modelId="{E7070E46-2E94-4AD4-B50E-0849ABA2E059}" type="sibTrans" cxnId="{9D9669F9-E854-4655-A6AC-BA197FC7C633}">
      <dgm:prSet/>
      <dgm:spPr/>
      <dgm:t>
        <a:bodyPr/>
        <a:lstStyle/>
        <a:p>
          <a:endParaRPr lang="en-US"/>
        </a:p>
      </dgm:t>
    </dgm:pt>
    <dgm:pt modelId="{2237DD78-415F-4ADD-9268-0428F0D6ECD5}">
      <dgm:prSet/>
      <dgm:spPr/>
      <dgm:t>
        <a:bodyPr/>
        <a:lstStyle/>
        <a:p>
          <a:r>
            <a:rPr lang="pl-PL" b="1"/>
            <a:t>rewizja przekonań</a:t>
          </a:r>
          <a:r>
            <a:rPr lang="pl-PL"/>
            <a:t> - odrzucenie przekonania i dołączenie przekonania przeciwnego. </a:t>
          </a:r>
          <a:endParaRPr lang="en-US"/>
        </a:p>
      </dgm:t>
    </dgm:pt>
    <dgm:pt modelId="{60CFFAC9-521F-4842-B0C7-FDD39E010598}" type="parTrans" cxnId="{75A8C518-F2D9-4962-9CF8-723ABDE51EDD}">
      <dgm:prSet/>
      <dgm:spPr/>
      <dgm:t>
        <a:bodyPr/>
        <a:lstStyle/>
        <a:p>
          <a:endParaRPr lang="en-US"/>
        </a:p>
      </dgm:t>
    </dgm:pt>
    <dgm:pt modelId="{BE04EA13-D37C-49B6-A0BA-C4C450C71CDB}" type="sibTrans" cxnId="{75A8C518-F2D9-4962-9CF8-723ABDE51EDD}">
      <dgm:prSet/>
      <dgm:spPr/>
      <dgm:t>
        <a:bodyPr/>
        <a:lstStyle/>
        <a:p>
          <a:endParaRPr lang="en-US"/>
        </a:p>
      </dgm:t>
    </dgm:pt>
    <dgm:pt modelId="{5AC349A8-5911-A04A-BDFB-26EB494F7FA2}" type="pres">
      <dgm:prSet presAssocID="{374B50EC-DA26-4509-AFAD-1E1AA99A056A}" presName="linear" presStyleCnt="0">
        <dgm:presLayoutVars>
          <dgm:animLvl val="lvl"/>
          <dgm:resizeHandles val="exact"/>
        </dgm:presLayoutVars>
      </dgm:prSet>
      <dgm:spPr/>
    </dgm:pt>
    <dgm:pt modelId="{E8252374-0C8C-7A40-8B8A-D1344C87D077}" type="pres">
      <dgm:prSet presAssocID="{9A3C19CE-7E0D-466D-A7DC-A836FB05349C}" presName="parentText" presStyleLbl="node1" presStyleIdx="0" presStyleCnt="3">
        <dgm:presLayoutVars>
          <dgm:chMax val="0"/>
          <dgm:bulletEnabled val="1"/>
        </dgm:presLayoutVars>
      </dgm:prSet>
      <dgm:spPr/>
    </dgm:pt>
    <dgm:pt modelId="{96B7DDAF-0155-914C-8509-3D6F4A93DBCE}" type="pres">
      <dgm:prSet presAssocID="{BFFB9BB0-3890-499B-A006-D7B83E544456}" presName="spacer" presStyleCnt="0"/>
      <dgm:spPr/>
    </dgm:pt>
    <dgm:pt modelId="{04720D34-8A7E-6540-9E31-6E174EE87C95}" type="pres">
      <dgm:prSet presAssocID="{05EA4EFE-2D31-4D58-BF44-581E141BC871}" presName="parentText" presStyleLbl="node1" presStyleIdx="1" presStyleCnt="3">
        <dgm:presLayoutVars>
          <dgm:chMax val="0"/>
          <dgm:bulletEnabled val="1"/>
        </dgm:presLayoutVars>
      </dgm:prSet>
      <dgm:spPr/>
    </dgm:pt>
    <dgm:pt modelId="{BF1A2986-7661-C244-89E1-5EEB2FAFC240}" type="pres">
      <dgm:prSet presAssocID="{E7070E46-2E94-4AD4-B50E-0849ABA2E059}" presName="spacer" presStyleCnt="0"/>
      <dgm:spPr/>
    </dgm:pt>
    <dgm:pt modelId="{5589B07B-7C42-524C-BD8D-EF43D9794B87}" type="pres">
      <dgm:prSet presAssocID="{2237DD78-415F-4ADD-9268-0428F0D6ECD5}" presName="parentText" presStyleLbl="node1" presStyleIdx="2" presStyleCnt="3">
        <dgm:presLayoutVars>
          <dgm:chMax val="0"/>
          <dgm:bulletEnabled val="1"/>
        </dgm:presLayoutVars>
      </dgm:prSet>
      <dgm:spPr/>
    </dgm:pt>
  </dgm:ptLst>
  <dgm:cxnLst>
    <dgm:cxn modelId="{75A8C518-F2D9-4962-9CF8-723ABDE51EDD}" srcId="{374B50EC-DA26-4509-AFAD-1E1AA99A056A}" destId="{2237DD78-415F-4ADD-9268-0428F0D6ECD5}" srcOrd="2" destOrd="0" parTransId="{60CFFAC9-521F-4842-B0C7-FDD39E010598}" sibTransId="{BE04EA13-D37C-49B6-A0BA-C4C450C71CDB}"/>
    <dgm:cxn modelId="{061B7277-C28F-5841-B5EA-7654DE9B8D28}" type="presOf" srcId="{2237DD78-415F-4ADD-9268-0428F0D6ECD5}" destId="{5589B07B-7C42-524C-BD8D-EF43D9794B87}" srcOrd="0" destOrd="0" presId="urn:microsoft.com/office/officeart/2005/8/layout/vList2"/>
    <dgm:cxn modelId="{3E2C0484-8E48-4AC6-840E-D0296DFA5FDE}" srcId="{374B50EC-DA26-4509-AFAD-1E1AA99A056A}" destId="{9A3C19CE-7E0D-466D-A7DC-A836FB05349C}" srcOrd="0" destOrd="0" parTransId="{2F784A84-9BC5-480B-A6EC-2C4329E3AE5D}" sibTransId="{BFFB9BB0-3890-499B-A006-D7B83E544456}"/>
    <dgm:cxn modelId="{4EC6E5B4-6CD9-684D-8E7A-6ACDF3FD9198}" type="presOf" srcId="{9A3C19CE-7E0D-466D-A7DC-A836FB05349C}" destId="{E8252374-0C8C-7A40-8B8A-D1344C87D077}" srcOrd="0" destOrd="0" presId="urn:microsoft.com/office/officeart/2005/8/layout/vList2"/>
    <dgm:cxn modelId="{748FB3C2-1FC6-A943-AD9A-39B34BFC5699}" type="presOf" srcId="{374B50EC-DA26-4509-AFAD-1E1AA99A056A}" destId="{5AC349A8-5911-A04A-BDFB-26EB494F7FA2}" srcOrd="0" destOrd="0" presId="urn:microsoft.com/office/officeart/2005/8/layout/vList2"/>
    <dgm:cxn modelId="{671DF3E9-BC32-5D4A-96BF-DB4334A60282}" type="presOf" srcId="{05EA4EFE-2D31-4D58-BF44-581E141BC871}" destId="{04720D34-8A7E-6540-9E31-6E174EE87C95}" srcOrd="0" destOrd="0" presId="urn:microsoft.com/office/officeart/2005/8/layout/vList2"/>
    <dgm:cxn modelId="{9D9669F9-E854-4655-A6AC-BA197FC7C633}" srcId="{374B50EC-DA26-4509-AFAD-1E1AA99A056A}" destId="{05EA4EFE-2D31-4D58-BF44-581E141BC871}" srcOrd="1" destOrd="0" parTransId="{EEF961A8-A48C-473A-BE9D-B18AC8E7A487}" sibTransId="{E7070E46-2E94-4AD4-B50E-0849ABA2E059}"/>
    <dgm:cxn modelId="{CA112381-0D3D-D84A-A8DD-72D6D47BB2DD}" type="presParOf" srcId="{5AC349A8-5911-A04A-BDFB-26EB494F7FA2}" destId="{E8252374-0C8C-7A40-8B8A-D1344C87D077}" srcOrd="0" destOrd="0" presId="urn:microsoft.com/office/officeart/2005/8/layout/vList2"/>
    <dgm:cxn modelId="{B172039A-29B1-0D48-B0BD-3525372B14A0}" type="presParOf" srcId="{5AC349A8-5911-A04A-BDFB-26EB494F7FA2}" destId="{96B7DDAF-0155-914C-8509-3D6F4A93DBCE}" srcOrd="1" destOrd="0" presId="urn:microsoft.com/office/officeart/2005/8/layout/vList2"/>
    <dgm:cxn modelId="{E62ED8DF-1457-6148-A8F0-AD34A7139294}" type="presParOf" srcId="{5AC349A8-5911-A04A-BDFB-26EB494F7FA2}" destId="{04720D34-8A7E-6540-9E31-6E174EE87C95}" srcOrd="2" destOrd="0" presId="urn:microsoft.com/office/officeart/2005/8/layout/vList2"/>
    <dgm:cxn modelId="{442BD4CA-338B-8144-93A6-E480E7FFC7B5}" type="presParOf" srcId="{5AC349A8-5911-A04A-BDFB-26EB494F7FA2}" destId="{BF1A2986-7661-C244-89E1-5EEB2FAFC240}" srcOrd="3" destOrd="0" presId="urn:microsoft.com/office/officeart/2005/8/layout/vList2"/>
    <dgm:cxn modelId="{8F5EEAE3-1E3B-2043-914B-6BCCC484575E}" type="presParOf" srcId="{5AC349A8-5911-A04A-BDFB-26EB494F7FA2}" destId="{5589B07B-7C42-524C-BD8D-EF43D9794B8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C37EF-CDC3-467B-B9D8-DBAE9DBCE761}" type="doc">
      <dgm:prSet loTypeId="urn:microsoft.com/office/officeart/2005/8/layout/process4" loCatId="process" qsTypeId="urn:microsoft.com/office/officeart/2005/8/quickstyle/simple4" qsCatId="simple" csTypeId="urn:microsoft.com/office/officeart/2005/8/colors/accent6_2" csCatId="accent6" phldr="1"/>
      <dgm:spPr/>
      <dgm:t>
        <a:bodyPr/>
        <a:lstStyle/>
        <a:p>
          <a:endParaRPr lang="en-US"/>
        </a:p>
      </dgm:t>
    </dgm:pt>
    <dgm:pt modelId="{33141B09-234F-4E70-9FE0-38137B250788}">
      <dgm:prSet/>
      <dgm:spPr/>
      <dgm:t>
        <a:bodyPr/>
        <a:lstStyle/>
        <a:p>
          <a:pPr>
            <a:lnSpc>
              <a:spcPct val="100000"/>
            </a:lnSpc>
          </a:pPr>
          <a:r>
            <a:rPr lang="pl-PL"/>
            <a:t>przedstawienie aktualności moich przekonań w stosunku do czasoprzestrzeni odbiorcy</a:t>
          </a:r>
          <a:endParaRPr lang="en-US"/>
        </a:p>
      </dgm:t>
    </dgm:pt>
    <dgm:pt modelId="{ADA29540-4D7A-4A19-AAAD-18D2A7C98C24}" type="parTrans" cxnId="{5758C1EB-7F6C-4452-90B4-69CC18EDAF05}">
      <dgm:prSet/>
      <dgm:spPr/>
      <dgm:t>
        <a:bodyPr/>
        <a:lstStyle/>
        <a:p>
          <a:endParaRPr lang="en-US"/>
        </a:p>
      </dgm:t>
    </dgm:pt>
    <dgm:pt modelId="{E1C10608-712A-4737-A752-C95CA5C3E1B0}" type="sibTrans" cxnId="{5758C1EB-7F6C-4452-90B4-69CC18EDAF05}">
      <dgm:prSet/>
      <dgm:spPr/>
      <dgm:t>
        <a:bodyPr/>
        <a:lstStyle/>
        <a:p>
          <a:endParaRPr lang="en-US"/>
        </a:p>
      </dgm:t>
    </dgm:pt>
    <dgm:pt modelId="{E9C28DDD-EA95-47A7-B581-FF1F55413DFF}">
      <dgm:prSet/>
      <dgm:spPr/>
      <dgm:t>
        <a:bodyPr/>
        <a:lstStyle/>
        <a:p>
          <a:pPr>
            <a:lnSpc>
              <a:spcPct val="100000"/>
            </a:lnSpc>
          </a:pPr>
          <a:r>
            <a:rPr lang="pl-PL"/>
            <a:t>Wmawiamy odbiorcy, że powinien coś zrobić w imię aktualności (bo tu i teraz, teraz się tak nie robi- aktualność czasu i miejsca).</a:t>
          </a:r>
          <a:endParaRPr lang="en-US"/>
        </a:p>
      </dgm:t>
    </dgm:pt>
    <dgm:pt modelId="{FB7B5A4C-593B-411E-BFFC-F6592D9AD426}" type="parTrans" cxnId="{7245EAD8-A4F6-4837-B06D-E7276F4AD84D}">
      <dgm:prSet/>
      <dgm:spPr/>
      <dgm:t>
        <a:bodyPr/>
        <a:lstStyle/>
        <a:p>
          <a:endParaRPr lang="en-US"/>
        </a:p>
      </dgm:t>
    </dgm:pt>
    <dgm:pt modelId="{C8AB7A91-CB04-49F3-929C-7E470B7937CE}" type="sibTrans" cxnId="{7245EAD8-A4F6-4837-B06D-E7276F4AD84D}">
      <dgm:prSet/>
      <dgm:spPr/>
      <dgm:t>
        <a:bodyPr/>
        <a:lstStyle/>
        <a:p>
          <a:endParaRPr lang="en-US"/>
        </a:p>
      </dgm:t>
    </dgm:pt>
    <dgm:pt modelId="{3CCF94FA-F586-4924-BC54-75B6CD996AA0}">
      <dgm:prSet/>
      <dgm:spPr/>
      <dgm:t>
        <a:bodyPr/>
        <a:lstStyle/>
        <a:p>
          <a:pPr>
            <a:lnSpc>
              <a:spcPct val="100000"/>
            </a:lnSpc>
          </a:pPr>
          <a:r>
            <a:rPr lang="pl-PL" dirty="0"/>
            <a:t>Np. można zachęcić do kupna nowego mieszkania: to najlepsza dzielnica, aby zamieszkać, wychować dzieci.... </a:t>
          </a:r>
          <a:r>
            <a:rPr lang="en-GB" dirty="0"/>
            <a:t>W </a:t>
          </a:r>
          <a:r>
            <a:rPr lang="en-GB" dirty="0" err="1"/>
            <a:t>Polsce</a:t>
          </a:r>
          <a:r>
            <a:rPr lang="en-GB" dirty="0"/>
            <a:t> </a:t>
          </a:r>
          <a:r>
            <a:rPr lang="en-GB" dirty="0" err="1"/>
            <a:t>teraz</a:t>
          </a:r>
          <a:r>
            <a:rPr lang="en-GB" dirty="0"/>
            <a:t> </a:t>
          </a:r>
          <a:r>
            <a:rPr lang="en-GB" dirty="0" err="1"/>
            <a:t>tak</a:t>
          </a:r>
          <a:r>
            <a:rPr lang="en-GB" dirty="0"/>
            <a:t> </a:t>
          </a:r>
          <a:r>
            <a:rPr lang="en-GB" dirty="0" err="1"/>
            <a:t>się</a:t>
          </a:r>
          <a:r>
            <a:rPr lang="en-GB" dirty="0"/>
            <a:t> </a:t>
          </a:r>
          <a:r>
            <a:rPr lang="en-GB" dirty="0" err="1"/>
            <a:t>nie</a:t>
          </a:r>
          <a:r>
            <a:rPr lang="en-GB" dirty="0"/>
            <a:t> </a:t>
          </a:r>
          <a:r>
            <a:rPr lang="en-GB" dirty="0" err="1"/>
            <a:t>robi</a:t>
          </a:r>
          <a:r>
            <a:rPr lang="en-GB" dirty="0"/>
            <a:t>....</a:t>
          </a:r>
          <a:endParaRPr lang="en-US" dirty="0"/>
        </a:p>
      </dgm:t>
    </dgm:pt>
    <dgm:pt modelId="{304BF5B2-897B-44D5-85C6-A9BE107DE357}" type="parTrans" cxnId="{0ED6F0C6-45A3-41A0-8751-EEEB0D20C553}">
      <dgm:prSet/>
      <dgm:spPr/>
      <dgm:t>
        <a:bodyPr/>
        <a:lstStyle/>
        <a:p>
          <a:endParaRPr lang="en-US"/>
        </a:p>
      </dgm:t>
    </dgm:pt>
    <dgm:pt modelId="{61B9BEBE-7F26-4053-BD7C-83BF9081AAFF}" type="sibTrans" cxnId="{0ED6F0C6-45A3-41A0-8751-EEEB0D20C553}">
      <dgm:prSet/>
      <dgm:spPr/>
      <dgm:t>
        <a:bodyPr/>
        <a:lstStyle/>
        <a:p>
          <a:endParaRPr lang="en-US"/>
        </a:p>
      </dgm:t>
    </dgm:pt>
    <dgm:pt modelId="{F0F419CF-F911-6641-B8EB-D9D7CDD8F191}" type="pres">
      <dgm:prSet presAssocID="{53FC37EF-CDC3-467B-B9D8-DBAE9DBCE761}" presName="Name0" presStyleCnt="0">
        <dgm:presLayoutVars>
          <dgm:dir/>
          <dgm:animLvl val="lvl"/>
          <dgm:resizeHandles val="exact"/>
        </dgm:presLayoutVars>
      </dgm:prSet>
      <dgm:spPr/>
    </dgm:pt>
    <dgm:pt modelId="{A5C07162-6D1F-4A41-86D2-A44B2AFEBF27}" type="pres">
      <dgm:prSet presAssocID="{3CCF94FA-F586-4924-BC54-75B6CD996AA0}" presName="boxAndChildren" presStyleCnt="0"/>
      <dgm:spPr/>
    </dgm:pt>
    <dgm:pt modelId="{557DE0B7-156F-EB45-8A33-4B1FECF85B3E}" type="pres">
      <dgm:prSet presAssocID="{3CCF94FA-F586-4924-BC54-75B6CD996AA0}" presName="parentTextBox" presStyleLbl="node1" presStyleIdx="0" presStyleCnt="3"/>
      <dgm:spPr/>
    </dgm:pt>
    <dgm:pt modelId="{FD679FA2-A2CF-6E47-A197-78D265D12C1F}" type="pres">
      <dgm:prSet presAssocID="{C8AB7A91-CB04-49F3-929C-7E470B7937CE}" presName="sp" presStyleCnt="0"/>
      <dgm:spPr/>
    </dgm:pt>
    <dgm:pt modelId="{BE902BDE-8080-F646-9652-CFCF3F31EEE8}" type="pres">
      <dgm:prSet presAssocID="{E9C28DDD-EA95-47A7-B581-FF1F55413DFF}" presName="arrowAndChildren" presStyleCnt="0"/>
      <dgm:spPr/>
    </dgm:pt>
    <dgm:pt modelId="{3A12D439-AFE8-A64C-8B78-C4FD60801210}" type="pres">
      <dgm:prSet presAssocID="{E9C28DDD-EA95-47A7-B581-FF1F55413DFF}" presName="parentTextArrow" presStyleLbl="node1" presStyleIdx="1" presStyleCnt="3"/>
      <dgm:spPr/>
    </dgm:pt>
    <dgm:pt modelId="{5E11CBC5-B218-894E-8F8A-DBEEC6400576}" type="pres">
      <dgm:prSet presAssocID="{E1C10608-712A-4737-A752-C95CA5C3E1B0}" presName="sp" presStyleCnt="0"/>
      <dgm:spPr/>
    </dgm:pt>
    <dgm:pt modelId="{F2C0F56E-784A-D14E-97AC-A7609BCBBFF6}" type="pres">
      <dgm:prSet presAssocID="{33141B09-234F-4E70-9FE0-38137B250788}" presName="arrowAndChildren" presStyleCnt="0"/>
      <dgm:spPr/>
    </dgm:pt>
    <dgm:pt modelId="{608D84F7-EB72-B941-863A-805E0E9575D7}" type="pres">
      <dgm:prSet presAssocID="{33141B09-234F-4E70-9FE0-38137B250788}" presName="parentTextArrow" presStyleLbl="node1" presStyleIdx="2" presStyleCnt="3"/>
      <dgm:spPr/>
    </dgm:pt>
  </dgm:ptLst>
  <dgm:cxnLst>
    <dgm:cxn modelId="{FD5B6B65-9A23-5948-BF99-B6E210694AC4}" type="presOf" srcId="{3CCF94FA-F586-4924-BC54-75B6CD996AA0}" destId="{557DE0B7-156F-EB45-8A33-4B1FECF85B3E}" srcOrd="0" destOrd="0" presId="urn:microsoft.com/office/officeart/2005/8/layout/process4"/>
    <dgm:cxn modelId="{8BB63F71-74E1-EE45-AC02-8BD87A9A661B}" type="presOf" srcId="{53FC37EF-CDC3-467B-B9D8-DBAE9DBCE761}" destId="{F0F419CF-F911-6641-B8EB-D9D7CDD8F191}" srcOrd="0" destOrd="0" presId="urn:microsoft.com/office/officeart/2005/8/layout/process4"/>
    <dgm:cxn modelId="{900B78A5-2FAC-1C41-8BC7-C8106732B612}" type="presOf" srcId="{E9C28DDD-EA95-47A7-B581-FF1F55413DFF}" destId="{3A12D439-AFE8-A64C-8B78-C4FD60801210}" srcOrd="0" destOrd="0" presId="urn:microsoft.com/office/officeart/2005/8/layout/process4"/>
    <dgm:cxn modelId="{D18F4EC6-C4FB-2D4D-A9D9-9ED74E0C0CC0}" type="presOf" srcId="{33141B09-234F-4E70-9FE0-38137B250788}" destId="{608D84F7-EB72-B941-863A-805E0E9575D7}" srcOrd="0" destOrd="0" presId="urn:microsoft.com/office/officeart/2005/8/layout/process4"/>
    <dgm:cxn modelId="{0ED6F0C6-45A3-41A0-8751-EEEB0D20C553}" srcId="{53FC37EF-CDC3-467B-B9D8-DBAE9DBCE761}" destId="{3CCF94FA-F586-4924-BC54-75B6CD996AA0}" srcOrd="2" destOrd="0" parTransId="{304BF5B2-897B-44D5-85C6-A9BE107DE357}" sibTransId="{61B9BEBE-7F26-4053-BD7C-83BF9081AAFF}"/>
    <dgm:cxn modelId="{7245EAD8-A4F6-4837-B06D-E7276F4AD84D}" srcId="{53FC37EF-CDC3-467B-B9D8-DBAE9DBCE761}" destId="{E9C28DDD-EA95-47A7-B581-FF1F55413DFF}" srcOrd="1" destOrd="0" parTransId="{FB7B5A4C-593B-411E-BFFC-F6592D9AD426}" sibTransId="{C8AB7A91-CB04-49F3-929C-7E470B7937CE}"/>
    <dgm:cxn modelId="{5758C1EB-7F6C-4452-90B4-69CC18EDAF05}" srcId="{53FC37EF-CDC3-467B-B9D8-DBAE9DBCE761}" destId="{33141B09-234F-4E70-9FE0-38137B250788}" srcOrd="0" destOrd="0" parTransId="{ADA29540-4D7A-4A19-AAAD-18D2A7C98C24}" sibTransId="{E1C10608-712A-4737-A752-C95CA5C3E1B0}"/>
    <dgm:cxn modelId="{5F671BD2-6B08-E749-B992-6FF9374FFBAD}" type="presParOf" srcId="{F0F419CF-F911-6641-B8EB-D9D7CDD8F191}" destId="{A5C07162-6D1F-4A41-86D2-A44B2AFEBF27}" srcOrd="0" destOrd="0" presId="urn:microsoft.com/office/officeart/2005/8/layout/process4"/>
    <dgm:cxn modelId="{003ED346-9369-2449-AB92-96F1F6E1FE7E}" type="presParOf" srcId="{A5C07162-6D1F-4A41-86D2-A44B2AFEBF27}" destId="{557DE0B7-156F-EB45-8A33-4B1FECF85B3E}" srcOrd="0" destOrd="0" presId="urn:microsoft.com/office/officeart/2005/8/layout/process4"/>
    <dgm:cxn modelId="{C0BD2A2F-ECD4-A344-A971-BE6E78D0CE51}" type="presParOf" srcId="{F0F419CF-F911-6641-B8EB-D9D7CDD8F191}" destId="{FD679FA2-A2CF-6E47-A197-78D265D12C1F}" srcOrd="1" destOrd="0" presId="urn:microsoft.com/office/officeart/2005/8/layout/process4"/>
    <dgm:cxn modelId="{EF6AAA0B-68CD-244A-8735-4BDA2BCCD580}" type="presParOf" srcId="{F0F419CF-F911-6641-B8EB-D9D7CDD8F191}" destId="{BE902BDE-8080-F646-9652-CFCF3F31EEE8}" srcOrd="2" destOrd="0" presId="urn:microsoft.com/office/officeart/2005/8/layout/process4"/>
    <dgm:cxn modelId="{FF19A9F2-65C9-9949-91F0-DDD2CE1F0771}" type="presParOf" srcId="{BE902BDE-8080-F646-9652-CFCF3F31EEE8}" destId="{3A12D439-AFE8-A64C-8B78-C4FD60801210}" srcOrd="0" destOrd="0" presId="urn:microsoft.com/office/officeart/2005/8/layout/process4"/>
    <dgm:cxn modelId="{266CD16B-3379-7744-B60F-7E41F53A0613}" type="presParOf" srcId="{F0F419CF-F911-6641-B8EB-D9D7CDD8F191}" destId="{5E11CBC5-B218-894E-8F8A-DBEEC6400576}" srcOrd="3" destOrd="0" presId="urn:microsoft.com/office/officeart/2005/8/layout/process4"/>
    <dgm:cxn modelId="{6AA49D41-B993-744E-ACD5-A9263764413E}" type="presParOf" srcId="{F0F419CF-F911-6641-B8EB-D9D7CDD8F191}" destId="{F2C0F56E-784A-D14E-97AC-A7609BCBBFF6}" srcOrd="4" destOrd="0" presId="urn:microsoft.com/office/officeart/2005/8/layout/process4"/>
    <dgm:cxn modelId="{ABA78E1B-776C-9B48-BD27-9E0DF6F2D155}" type="presParOf" srcId="{F2C0F56E-784A-D14E-97AC-A7609BCBBFF6}" destId="{608D84F7-EB72-B941-863A-805E0E9575D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5E7B4-D542-D745-8FA6-3DE568902B20}">
      <dsp:nvSpPr>
        <dsp:cNvPr id="0" name=""/>
        <dsp:cNvSpPr/>
      </dsp:nvSpPr>
      <dsp:spPr>
        <a:xfrm>
          <a:off x="0" y="532333"/>
          <a:ext cx="6513603" cy="7698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kern="1200"/>
            <a:t>Retoryka jest to nauka o środkach przekonywania. Jest pewną świadomością języka. Nie ma zdania bez retoryki. Język jest retoryczny: składa się z pewnych reguł konstruowania rozmowy. Jednakże retoryka to nauka, która bada i kształtuje te reguły. </a:t>
          </a:r>
          <a:endParaRPr lang="en-US" sz="1400" kern="1200"/>
        </a:p>
      </dsp:txBody>
      <dsp:txXfrm>
        <a:off x="37581" y="569914"/>
        <a:ext cx="6438441" cy="694697"/>
      </dsp:txXfrm>
    </dsp:sp>
    <dsp:sp modelId="{DA43DB3B-ED61-7D43-851E-8889935613B6}">
      <dsp:nvSpPr>
        <dsp:cNvPr id="0" name=""/>
        <dsp:cNvSpPr/>
      </dsp:nvSpPr>
      <dsp:spPr>
        <a:xfrm>
          <a:off x="0" y="1342513"/>
          <a:ext cx="6513603" cy="76985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t>Arystoteles:</a:t>
          </a:r>
          <a:r>
            <a:rPr lang="pl-PL" sz="1400" kern="1200"/>
            <a:t> retoryka to umiejętność metodycznego odkrywania tego, co w odniesieniu do każdego przedmiotu/tematu może być przekonujące.</a:t>
          </a:r>
          <a:endParaRPr lang="en-US" sz="1400" kern="1200"/>
        </a:p>
      </dsp:txBody>
      <dsp:txXfrm>
        <a:off x="37581" y="1380094"/>
        <a:ext cx="6438441" cy="694697"/>
      </dsp:txXfrm>
    </dsp:sp>
    <dsp:sp modelId="{508808E8-D855-7E49-A503-CE7C7846E34A}">
      <dsp:nvSpPr>
        <dsp:cNvPr id="0" name=""/>
        <dsp:cNvSpPr/>
      </dsp:nvSpPr>
      <dsp:spPr>
        <a:xfrm>
          <a:off x="0" y="2152693"/>
          <a:ext cx="6513603" cy="76985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t>Retoryka przekonuje za pomocą dyskursu, czyli środków werbalnych:</a:t>
          </a:r>
          <a:endParaRPr lang="en-US" sz="1400" kern="1200"/>
        </a:p>
      </dsp:txBody>
      <dsp:txXfrm>
        <a:off x="37581" y="2190274"/>
        <a:ext cx="6438441" cy="694697"/>
      </dsp:txXfrm>
    </dsp:sp>
    <dsp:sp modelId="{652E82B4-B5BB-EB42-A767-D5D59A51ECEC}">
      <dsp:nvSpPr>
        <dsp:cNvPr id="0" name=""/>
        <dsp:cNvSpPr/>
      </dsp:nvSpPr>
      <dsp:spPr>
        <a:xfrm>
          <a:off x="0" y="2962873"/>
          <a:ext cx="6513603" cy="76985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t>Działanie werbalne: </a:t>
          </a:r>
          <a:r>
            <a:rPr lang="pl-PL" sz="1400" kern="1200"/>
            <a:t>działanie za pomocą języka, przekonywanie (także: kłótnia, obraza, złośliwość, oszczerstwo etc.). Akt mowy.</a:t>
          </a:r>
          <a:endParaRPr lang="en-US" sz="1400" kern="1200"/>
        </a:p>
      </dsp:txBody>
      <dsp:txXfrm>
        <a:off x="37581" y="3000454"/>
        <a:ext cx="6438441" cy="694697"/>
      </dsp:txXfrm>
    </dsp:sp>
    <dsp:sp modelId="{10B555F6-1D93-0E4C-9C74-341A789DCAD3}">
      <dsp:nvSpPr>
        <dsp:cNvPr id="0" name=""/>
        <dsp:cNvSpPr/>
      </dsp:nvSpPr>
      <dsp:spPr>
        <a:xfrm>
          <a:off x="0" y="3773053"/>
          <a:ext cx="6513603" cy="76985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t>Działanie niewerbalne: </a:t>
          </a:r>
          <a:r>
            <a:rPr lang="pl-PL" sz="1400" kern="1200"/>
            <a:t>pozadyskursywne, fizyczne. Performatyw. </a:t>
          </a:r>
          <a:endParaRPr lang="en-US" sz="1400" kern="1200"/>
        </a:p>
      </dsp:txBody>
      <dsp:txXfrm>
        <a:off x="37581" y="3810634"/>
        <a:ext cx="6438441" cy="694697"/>
      </dsp:txXfrm>
    </dsp:sp>
    <dsp:sp modelId="{7C351EC0-724D-A047-976C-A3C090705A6B}">
      <dsp:nvSpPr>
        <dsp:cNvPr id="0" name=""/>
        <dsp:cNvSpPr/>
      </dsp:nvSpPr>
      <dsp:spPr>
        <a:xfrm>
          <a:off x="0" y="4583233"/>
          <a:ext cx="6513603" cy="7698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l-PL" sz="1400" b="1" kern="1200"/>
            <a:t>Akt performatywny: </a:t>
          </a:r>
          <a:r>
            <a:rPr lang="pl-PL" sz="1400" kern="1200"/>
            <a:t>pośredniość między aktem mowy a performatywem: błogosławieństwo, wybaczenie etc.</a:t>
          </a:r>
          <a:endParaRPr lang="en-US" sz="1400" kern="1200"/>
        </a:p>
      </dsp:txBody>
      <dsp:txXfrm>
        <a:off x="37581" y="4620814"/>
        <a:ext cx="6438441" cy="69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594D8-1339-6047-AE3F-A99CAB12689A}">
      <dsp:nvSpPr>
        <dsp:cNvPr id="0" name=""/>
        <dsp:cNvSpPr/>
      </dsp:nvSpPr>
      <dsp:spPr>
        <a:xfrm>
          <a:off x="0" y="28957"/>
          <a:ext cx="5776976" cy="1034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l-PL" sz="2600" b="1" kern="1200"/>
            <a:t>W każdej sytuacji retorycznej wyróżnić można zawsze:</a:t>
          </a:r>
          <a:endParaRPr lang="en-US" sz="2600" kern="1200"/>
        </a:p>
      </dsp:txBody>
      <dsp:txXfrm>
        <a:off x="50489" y="79446"/>
        <a:ext cx="5675998" cy="933302"/>
      </dsp:txXfrm>
    </dsp:sp>
    <dsp:sp modelId="{D4FD55A9-C825-9244-9DA2-CF5CA600E80C}">
      <dsp:nvSpPr>
        <dsp:cNvPr id="0" name=""/>
        <dsp:cNvSpPr/>
      </dsp:nvSpPr>
      <dsp:spPr>
        <a:xfrm>
          <a:off x="0" y="1063237"/>
          <a:ext cx="5776976"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1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Nadawcę</a:t>
          </a:r>
          <a:endParaRPr lang="en-US" sz="2000" kern="1200"/>
        </a:p>
        <a:p>
          <a:pPr marL="228600" lvl="1" indent="-228600" algn="l" defTabSz="889000">
            <a:lnSpc>
              <a:spcPct val="90000"/>
            </a:lnSpc>
            <a:spcBef>
              <a:spcPct val="0"/>
            </a:spcBef>
            <a:spcAft>
              <a:spcPct val="20000"/>
            </a:spcAft>
            <a:buChar char="•"/>
          </a:pPr>
          <a:r>
            <a:rPr lang="en-GB" sz="2000" kern="1200"/>
            <a:t>Odbiorcę</a:t>
          </a:r>
          <a:endParaRPr lang="en-US" sz="2000" kern="1200"/>
        </a:p>
        <a:p>
          <a:pPr marL="228600" lvl="1" indent="-228600" algn="l" defTabSz="889000">
            <a:lnSpc>
              <a:spcPct val="90000"/>
            </a:lnSpc>
            <a:spcBef>
              <a:spcPct val="0"/>
            </a:spcBef>
            <a:spcAft>
              <a:spcPct val="20000"/>
            </a:spcAft>
            <a:buChar char="•"/>
          </a:pPr>
          <a:r>
            <a:rPr lang="en-GB" sz="2000" kern="1200"/>
            <a:t>Komunikat</a:t>
          </a:r>
          <a:endParaRPr lang="en-US" sz="2000" kern="1200"/>
        </a:p>
        <a:p>
          <a:pPr marL="228600" lvl="1" indent="-228600" algn="l" defTabSz="889000">
            <a:lnSpc>
              <a:spcPct val="90000"/>
            </a:lnSpc>
            <a:spcBef>
              <a:spcPct val="0"/>
            </a:spcBef>
            <a:spcAft>
              <a:spcPct val="20000"/>
            </a:spcAft>
            <a:buChar char="•"/>
          </a:pPr>
          <a:r>
            <a:rPr lang="pl-PL" sz="2000" kern="1200"/>
            <a:t>Relacja między tymi elementami/kontekst</a:t>
          </a:r>
          <a:endParaRPr lang="en-US" sz="2000" kern="1200"/>
        </a:p>
      </dsp:txBody>
      <dsp:txXfrm>
        <a:off x="0" y="1063237"/>
        <a:ext cx="5776976" cy="1372410"/>
      </dsp:txXfrm>
    </dsp:sp>
    <dsp:sp modelId="{55E6C43B-6DED-F14A-80D2-64E59C770038}">
      <dsp:nvSpPr>
        <dsp:cNvPr id="0" name=""/>
        <dsp:cNvSpPr/>
      </dsp:nvSpPr>
      <dsp:spPr>
        <a:xfrm>
          <a:off x="0" y="2435647"/>
          <a:ext cx="5776976" cy="10342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Social media – jak zmieniły schemat komunikacyjny?</a:t>
          </a:r>
          <a:endParaRPr lang="en-US" sz="2600" kern="1200"/>
        </a:p>
      </dsp:txBody>
      <dsp:txXfrm>
        <a:off x="50489" y="2486136"/>
        <a:ext cx="5675998"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4D150-B79D-9A44-9C68-D8C384539F86}">
      <dsp:nvSpPr>
        <dsp:cNvPr id="0" name=""/>
        <dsp:cNvSpPr/>
      </dsp:nvSpPr>
      <dsp:spPr>
        <a:xfrm>
          <a:off x="0" y="220432"/>
          <a:ext cx="5776976" cy="1498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 jest najczęściej integralną częścią naszego świato-oglądu, czyli zespołu poglądów na sposobu istnienia i funkcjonowania otaczającego nas świata ludzkiego. </a:t>
          </a:r>
          <a:endParaRPr lang="en-US" sz="2100" kern="1200"/>
        </a:p>
      </dsp:txBody>
      <dsp:txXfrm>
        <a:off x="73164" y="293596"/>
        <a:ext cx="5630648" cy="1352442"/>
      </dsp:txXfrm>
    </dsp:sp>
    <dsp:sp modelId="{2D85C3EE-2727-AE49-BA3F-AE8E833A92F1}">
      <dsp:nvSpPr>
        <dsp:cNvPr id="0" name=""/>
        <dsp:cNvSpPr/>
      </dsp:nvSpPr>
      <dsp:spPr>
        <a:xfrm>
          <a:off x="0" y="1779682"/>
          <a:ext cx="5776976" cy="14987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kern="1200"/>
            <a:t>Przekonanie może w pełni przyjęte w procesie wychowania (nieświadoma akceptacja), przyjęte po dobrej argumentacji (to ziemia się obraca wokół słońca), odrzucone, poddane rewizji. </a:t>
          </a:r>
          <a:endParaRPr lang="en-US" sz="2100" kern="1200"/>
        </a:p>
      </dsp:txBody>
      <dsp:txXfrm>
        <a:off x="73164" y="1852846"/>
        <a:ext cx="5630648" cy="1352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52374-0C8C-7A40-8B8A-D1344C87D077}">
      <dsp:nvSpPr>
        <dsp:cNvPr id="0" name=""/>
        <dsp:cNvSpPr/>
      </dsp:nvSpPr>
      <dsp:spPr>
        <a:xfrm>
          <a:off x="0" y="248242"/>
          <a:ext cx="5776976"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1" kern="1200"/>
            <a:t>ekspansja przekonań</a:t>
          </a:r>
          <a:r>
            <a:rPr lang="pl-PL" sz="2400" kern="1200"/>
            <a:t> - dołączenie nowych przekonań do już posiadanych, </a:t>
          </a:r>
          <a:endParaRPr lang="en-US" sz="2400" kern="1200"/>
        </a:p>
      </dsp:txBody>
      <dsp:txXfrm>
        <a:off x="46606" y="294848"/>
        <a:ext cx="5683764" cy="861507"/>
      </dsp:txXfrm>
    </dsp:sp>
    <dsp:sp modelId="{04720D34-8A7E-6540-9E31-6E174EE87C95}">
      <dsp:nvSpPr>
        <dsp:cNvPr id="0" name=""/>
        <dsp:cNvSpPr/>
      </dsp:nvSpPr>
      <dsp:spPr>
        <a:xfrm>
          <a:off x="0" y="1272082"/>
          <a:ext cx="5776976" cy="95471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1" kern="1200"/>
            <a:t>kontrakcja przekonań</a:t>
          </a:r>
          <a:r>
            <a:rPr lang="pl-PL" sz="2400" kern="1200"/>
            <a:t> - odrzucenie przekonania, </a:t>
          </a:r>
          <a:endParaRPr lang="en-US" sz="2400" kern="1200"/>
        </a:p>
      </dsp:txBody>
      <dsp:txXfrm>
        <a:off x="46606" y="1318688"/>
        <a:ext cx="5683764" cy="861507"/>
      </dsp:txXfrm>
    </dsp:sp>
    <dsp:sp modelId="{5589B07B-7C42-524C-BD8D-EF43D9794B87}">
      <dsp:nvSpPr>
        <dsp:cNvPr id="0" name=""/>
        <dsp:cNvSpPr/>
      </dsp:nvSpPr>
      <dsp:spPr>
        <a:xfrm>
          <a:off x="0" y="2295922"/>
          <a:ext cx="5776976"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b="1" kern="1200"/>
            <a:t>rewizja przekonań</a:t>
          </a:r>
          <a:r>
            <a:rPr lang="pl-PL" sz="2400" kern="1200"/>
            <a:t> - odrzucenie przekonania i dołączenie przekonania przeciwnego. </a:t>
          </a:r>
          <a:endParaRPr lang="en-US" sz="2400" kern="1200"/>
        </a:p>
      </dsp:txBody>
      <dsp:txXfrm>
        <a:off x="46606" y="2342528"/>
        <a:ext cx="5683764" cy="861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DE0B7-156F-EB45-8A33-4B1FECF85B3E}">
      <dsp:nvSpPr>
        <dsp:cNvPr id="0" name=""/>
        <dsp:cNvSpPr/>
      </dsp:nvSpPr>
      <dsp:spPr>
        <a:xfrm>
          <a:off x="0" y="2849485"/>
          <a:ext cx="6586489" cy="93526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pl-PL" sz="1600" kern="1200" dirty="0"/>
            <a:t>Np. można zachęcić do kupna nowego mieszkania: to najlepsza dzielnica, aby zamieszkać, wychować dzieci.... </a:t>
          </a:r>
          <a:r>
            <a:rPr lang="en-GB" sz="1600" kern="1200" dirty="0"/>
            <a:t>W </a:t>
          </a:r>
          <a:r>
            <a:rPr lang="en-GB" sz="1600" kern="1200" dirty="0" err="1"/>
            <a:t>Polsce</a:t>
          </a:r>
          <a:r>
            <a:rPr lang="en-GB" sz="1600" kern="1200" dirty="0"/>
            <a:t> </a:t>
          </a:r>
          <a:r>
            <a:rPr lang="en-GB" sz="1600" kern="1200" dirty="0" err="1"/>
            <a:t>teraz</a:t>
          </a:r>
          <a:r>
            <a:rPr lang="en-GB" sz="1600" kern="1200" dirty="0"/>
            <a:t> </a:t>
          </a:r>
          <a:r>
            <a:rPr lang="en-GB" sz="1600" kern="1200" dirty="0" err="1"/>
            <a:t>tak</a:t>
          </a:r>
          <a:r>
            <a:rPr lang="en-GB" sz="1600" kern="1200" dirty="0"/>
            <a:t> </a:t>
          </a:r>
          <a:r>
            <a:rPr lang="en-GB" sz="1600" kern="1200" dirty="0" err="1"/>
            <a:t>się</a:t>
          </a:r>
          <a:r>
            <a:rPr lang="en-GB" sz="1600" kern="1200" dirty="0"/>
            <a:t> </a:t>
          </a:r>
          <a:r>
            <a:rPr lang="en-GB" sz="1600" kern="1200" dirty="0" err="1"/>
            <a:t>nie</a:t>
          </a:r>
          <a:r>
            <a:rPr lang="en-GB" sz="1600" kern="1200" dirty="0"/>
            <a:t> </a:t>
          </a:r>
          <a:r>
            <a:rPr lang="en-GB" sz="1600" kern="1200" dirty="0" err="1"/>
            <a:t>robi</a:t>
          </a:r>
          <a:r>
            <a:rPr lang="en-GB" sz="1600" kern="1200" dirty="0"/>
            <a:t>....</a:t>
          </a:r>
          <a:endParaRPr lang="en-US" sz="1600" kern="1200" dirty="0"/>
        </a:p>
      </dsp:txBody>
      <dsp:txXfrm>
        <a:off x="0" y="2849485"/>
        <a:ext cx="6586489" cy="935264"/>
      </dsp:txXfrm>
    </dsp:sp>
    <dsp:sp modelId="{3A12D439-AFE8-A64C-8B78-C4FD60801210}">
      <dsp:nvSpPr>
        <dsp:cNvPr id="0" name=""/>
        <dsp:cNvSpPr/>
      </dsp:nvSpPr>
      <dsp:spPr>
        <a:xfrm rot="10800000">
          <a:off x="0" y="1425077"/>
          <a:ext cx="6586489" cy="1438437"/>
        </a:xfrm>
        <a:prstGeom prst="upArrowCallou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pl-PL" sz="1600" kern="1200"/>
            <a:t>Wmawiamy odbiorcy, że powinien coś zrobić w imię aktualności (bo tu i teraz, teraz się tak nie robi- aktualność czasu i miejsca).</a:t>
          </a:r>
          <a:endParaRPr lang="en-US" sz="1600" kern="1200"/>
        </a:p>
      </dsp:txBody>
      <dsp:txXfrm rot="10800000">
        <a:off x="0" y="1425077"/>
        <a:ext cx="6586489" cy="934653"/>
      </dsp:txXfrm>
    </dsp:sp>
    <dsp:sp modelId="{608D84F7-EB72-B941-863A-805E0E9575D7}">
      <dsp:nvSpPr>
        <dsp:cNvPr id="0" name=""/>
        <dsp:cNvSpPr/>
      </dsp:nvSpPr>
      <dsp:spPr>
        <a:xfrm rot="10800000">
          <a:off x="0" y="669"/>
          <a:ext cx="6586489" cy="1438437"/>
        </a:xfrm>
        <a:prstGeom prst="upArrowCallou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pl-PL" sz="1600" kern="1200"/>
            <a:t>przedstawienie aktualności moich przekonań w stosunku do czasoprzestrzeni odbiorcy</a:t>
          </a:r>
          <a:endParaRPr lang="en-US" sz="1600" kern="1200"/>
        </a:p>
      </dsp:txBody>
      <dsp:txXfrm rot="10800000">
        <a:off x="0" y="669"/>
        <a:ext cx="6586489" cy="9346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4FED8-C515-0C49-8EA3-F6B093E6E7CE}" type="datetimeFigureOut">
              <a:rPr lang="en-US" smtClean="0"/>
              <a:t>3/31/20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7B3A5-5936-494D-8141-F2B64DA6E432}" type="slidenum">
              <a:rPr lang="en-US" smtClean="0"/>
              <a:t>‹#›</a:t>
            </a:fld>
            <a:endParaRPr lang="en-US"/>
          </a:p>
        </p:txBody>
      </p:sp>
    </p:spTree>
    <p:extLst>
      <p:ext uri="{BB962C8B-B14F-4D97-AF65-F5344CB8AC3E}">
        <p14:creationId xmlns:p14="http://schemas.microsoft.com/office/powerpoint/2010/main" val="61915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A395D97-FFF3-0143-949E-5F78EA10E3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B883562A-17EF-B64A-8F3C-7B5B1CB6E5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141AB538-2909-604C-8455-33245EB7DA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63F34C5-7FD5-D54E-8193-BE65745A202B}" type="slidenum">
              <a:rPr lang="en-GB" altLang="en-US" sz="1200">
                <a:latin typeface="Calibri" panose="020F0502020204030204" pitchFamily="34" charset="0"/>
              </a:rPr>
              <a:pPr eaLnBrk="1" hangingPunct="1"/>
              <a:t>1</a:t>
            </a:fld>
            <a:endParaRPr lang="en-GB" altLang="en-US" sz="1200">
              <a:latin typeface="Calibri" panose="020F0502020204030204" pitchFamily="34" charset="0"/>
            </a:endParaRPr>
          </a:p>
        </p:txBody>
      </p:sp>
    </p:spTree>
    <p:extLst>
      <p:ext uri="{BB962C8B-B14F-4D97-AF65-F5344CB8AC3E}">
        <p14:creationId xmlns:p14="http://schemas.microsoft.com/office/powerpoint/2010/main" val="238943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396461CF-709B-3849-89F8-7DF3CC54E2D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B4A32D03-877C-3E44-8B0C-34D835FFA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FA20A93B-A3AC-184C-BB6F-52AC0C391F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AFFDF7-5A0B-3547-86C9-0A7D2BB78F6C}" type="slidenum">
              <a:rPr lang="en-GB" altLang="en-US" sz="1200">
                <a:latin typeface="Calibri" panose="020F0502020204030204" pitchFamily="34" charset="0"/>
              </a:rPr>
              <a:pPr eaLnBrk="1" hangingPunct="1"/>
              <a:t>15</a:t>
            </a:fld>
            <a:endParaRPr lang="en-GB" altLang="en-US" sz="1200">
              <a:latin typeface="Calibri" panose="020F0502020204030204" pitchFamily="34" charset="0"/>
            </a:endParaRPr>
          </a:p>
        </p:txBody>
      </p:sp>
    </p:spTree>
    <p:extLst>
      <p:ext uri="{BB962C8B-B14F-4D97-AF65-F5344CB8AC3E}">
        <p14:creationId xmlns:p14="http://schemas.microsoft.com/office/powerpoint/2010/main" val="214873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2C3B1104-BBCC-244E-A072-7F4EDC54C6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E814538D-EBD9-FB4B-A946-193E4478BD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D3B4E13D-2EC5-4B42-B128-64BFDA3A4B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6E916F-FB30-C54D-952D-1ACBB56C5932}" type="slidenum">
              <a:rPr lang="en-GB" altLang="en-US" sz="1200">
                <a:latin typeface="Calibri" panose="020F0502020204030204" pitchFamily="34" charset="0"/>
              </a:rPr>
              <a:pPr eaLnBrk="1" hangingPunct="1"/>
              <a:t>23</a:t>
            </a:fld>
            <a:endParaRPr lang="en-GB" altLang="en-US" sz="1200">
              <a:latin typeface="Calibri" panose="020F0502020204030204" pitchFamily="34" charset="0"/>
            </a:endParaRPr>
          </a:p>
        </p:txBody>
      </p:sp>
    </p:spTree>
    <p:extLst>
      <p:ext uri="{BB962C8B-B14F-4D97-AF65-F5344CB8AC3E}">
        <p14:creationId xmlns:p14="http://schemas.microsoft.com/office/powerpoint/2010/main" val="306104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B4D12DFE-E9A0-CF4D-9420-2479EBF253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303CC486-87CA-9949-A613-923F56F304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CCBA72DC-DDEF-4246-89A6-705EEC3D77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244C279-3C08-4E46-BCF2-2D4D8A0FFE56}" type="slidenum">
              <a:rPr lang="en-GB" altLang="en-US" sz="1200">
                <a:latin typeface="Calibri" panose="020F0502020204030204" pitchFamily="34" charset="0"/>
              </a:rPr>
              <a:pPr eaLnBrk="1" hangingPunct="1"/>
              <a:t>24</a:t>
            </a:fld>
            <a:endParaRPr lang="en-GB" altLang="en-US" sz="1200">
              <a:latin typeface="Calibri" panose="020F0502020204030204" pitchFamily="34" charset="0"/>
            </a:endParaRPr>
          </a:p>
        </p:txBody>
      </p:sp>
    </p:spTree>
    <p:extLst>
      <p:ext uri="{BB962C8B-B14F-4D97-AF65-F5344CB8AC3E}">
        <p14:creationId xmlns:p14="http://schemas.microsoft.com/office/powerpoint/2010/main" val="245263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7CE9437D-B211-5142-A30F-5422B562F0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7A3B29DD-4246-D54B-9448-464A9E803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094D4803-BEC9-D94F-B7DF-9BA6D0F485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C3480F8-A741-B946-BC8E-0B398EF0ECF3}" type="slidenum">
              <a:rPr lang="en-GB" altLang="en-US" sz="1200">
                <a:latin typeface="Calibri" panose="020F0502020204030204" pitchFamily="34" charset="0"/>
              </a:rPr>
              <a:pPr eaLnBrk="1" hangingPunct="1"/>
              <a:t>25</a:t>
            </a:fld>
            <a:endParaRPr lang="en-GB" altLang="en-US" sz="1200">
              <a:latin typeface="Calibri" panose="020F0502020204030204" pitchFamily="34" charset="0"/>
            </a:endParaRPr>
          </a:p>
        </p:txBody>
      </p:sp>
    </p:spTree>
    <p:extLst>
      <p:ext uri="{BB962C8B-B14F-4D97-AF65-F5344CB8AC3E}">
        <p14:creationId xmlns:p14="http://schemas.microsoft.com/office/powerpoint/2010/main" val="178541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131F79B5-BD2F-7945-B398-1C6C532D8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38BD3F6D-6A7A-C745-A3B8-1913B05378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F6690C6-315F-EC45-A2A6-3EB3223CDF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BE280E3-6523-AD48-A4E4-98655AA80366}" type="slidenum">
              <a:rPr lang="en-GB" altLang="en-US" sz="1200">
                <a:latin typeface="Calibri" panose="020F0502020204030204" pitchFamily="34" charset="0"/>
              </a:rPr>
              <a:pPr eaLnBrk="1" hangingPunct="1"/>
              <a:t>26</a:t>
            </a:fld>
            <a:endParaRPr lang="en-GB" altLang="en-US" sz="1200">
              <a:latin typeface="Calibri" panose="020F0502020204030204" pitchFamily="34" charset="0"/>
            </a:endParaRPr>
          </a:p>
        </p:txBody>
      </p:sp>
    </p:spTree>
    <p:extLst>
      <p:ext uri="{BB962C8B-B14F-4D97-AF65-F5344CB8AC3E}">
        <p14:creationId xmlns:p14="http://schemas.microsoft.com/office/powerpoint/2010/main" val="13555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6D1D66E-38D3-964D-9926-783966C746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2E837E69-FE3D-BF4F-91A2-B97FB56A46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E758080F-0873-5D43-A048-59F6800B53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0245E8-3A1D-2644-80B3-8C11EE572D96}" type="slidenum">
              <a:rPr lang="en-GB" altLang="en-US" sz="1200">
                <a:latin typeface="Calibri" panose="020F0502020204030204" pitchFamily="34" charset="0"/>
              </a:rPr>
              <a:pPr eaLnBrk="1" hangingPunct="1"/>
              <a:t>28</a:t>
            </a:fld>
            <a:endParaRPr lang="en-GB" altLang="en-US" sz="1200">
              <a:latin typeface="Calibri" panose="020F0502020204030204" pitchFamily="34" charset="0"/>
            </a:endParaRPr>
          </a:p>
        </p:txBody>
      </p:sp>
    </p:spTree>
    <p:extLst>
      <p:ext uri="{BB962C8B-B14F-4D97-AF65-F5344CB8AC3E}">
        <p14:creationId xmlns:p14="http://schemas.microsoft.com/office/powerpoint/2010/main" val="403387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3011B3D-F6C0-7147-A0AD-7E7C157580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D3440A3D-CDD0-0843-B96B-6EF4AA2074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F5095691-F9EA-9441-94B4-5B995F7B02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08BF4E3-2C33-B44E-9EFE-8A934059328D}" type="slidenum">
              <a:rPr lang="en-GB" altLang="en-US" sz="1200">
                <a:latin typeface="Calibri" panose="020F0502020204030204" pitchFamily="34" charset="0"/>
              </a:rPr>
              <a:pPr eaLnBrk="1" hangingPunct="1"/>
              <a:t>29</a:t>
            </a:fld>
            <a:endParaRPr lang="en-GB" altLang="en-US" sz="1200">
              <a:latin typeface="Calibri" panose="020F0502020204030204" pitchFamily="34" charset="0"/>
            </a:endParaRPr>
          </a:p>
        </p:txBody>
      </p:sp>
    </p:spTree>
    <p:extLst>
      <p:ext uri="{BB962C8B-B14F-4D97-AF65-F5344CB8AC3E}">
        <p14:creationId xmlns:p14="http://schemas.microsoft.com/office/powerpoint/2010/main" val="350879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7B2B-CD04-0543-9810-3E770A3B06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285914D-259D-E443-B342-CAF4F5595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E80E5-B766-2249-AD98-5F6E41C436BA}"/>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5" name="Footer Placeholder 4">
            <a:extLst>
              <a:ext uri="{FF2B5EF4-FFF2-40B4-BE49-F238E27FC236}">
                <a16:creationId xmlns:a16="http://schemas.microsoft.com/office/drawing/2014/main" id="{928DD34F-635D-0B44-B4CC-D46DC73EF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65489-285F-C441-9AA4-2F3DA8CE7119}"/>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91914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6761-AFC2-6541-AE29-3D7CB809E8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033B82-14C7-9E4A-9518-8A02E50076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B0E7F5-4615-CC4B-829C-3F47EE1FB17E}"/>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5" name="Footer Placeholder 4">
            <a:extLst>
              <a:ext uri="{FF2B5EF4-FFF2-40B4-BE49-F238E27FC236}">
                <a16:creationId xmlns:a16="http://schemas.microsoft.com/office/drawing/2014/main" id="{B4FFFC38-8051-A241-B994-B69A1B8FE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8BDD1-F3C7-9942-9EA8-E0DBB75DFB58}"/>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361006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F82E8-D36C-A646-9F6A-909F3BE82A2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5E6E7F-952A-3A47-9D87-F1BBCA0794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FED352-A67E-0943-B53E-0E45E8B5DAB0}"/>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5" name="Footer Placeholder 4">
            <a:extLst>
              <a:ext uri="{FF2B5EF4-FFF2-40B4-BE49-F238E27FC236}">
                <a16:creationId xmlns:a16="http://schemas.microsoft.com/office/drawing/2014/main" id="{2BDF89D1-29A8-B04B-8615-2EEDD458B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7CCE8-6A3D-7D4E-9CCC-75D2A31BD38C}"/>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33673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C92B-F80B-094D-A9CD-E93CC0C0DE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CEDB96-7A71-A345-A0F9-308019BCCF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66B0CA-439C-2E48-88EF-BE90892F546B}"/>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5" name="Footer Placeholder 4">
            <a:extLst>
              <a:ext uri="{FF2B5EF4-FFF2-40B4-BE49-F238E27FC236}">
                <a16:creationId xmlns:a16="http://schemas.microsoft.com/office/drawing/2014/main" id="{85036F04-A4BF-9F4C-B69F-A39CCABDA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63EDB-27AB-C444-942C-B6B6037C8DCE}"/>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138281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615B-6D35-E345-8C57-CD62018CC15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01671D-B8CF-C548-971C-276C5466F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DB469BF-D192-894C-8DBA-E1228ED75CD9}"/>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5" name="Footer Placeholder 4">
            <a:extLst>
              <a:ext uri="{FF2B5EF4-FFF2-40B4-BE49-F238E27FC236}">
                <a16:creationId xmlns:a16="http://schemas.microsoft.com/office/drawing/2014/main" id="{CED59710-0458-6244-88D7-54D73E9ED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14530-3BBA-2649-8C1F-40AFF817DF48}"/>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92680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3E59-7FCF-8E42-A5CB-BD508AB005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6A940A-FA61-6D47-BC02-65D4C55506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CBBE8B-6A6E-D541-BE5B-23DE9A62E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BCA184-79BF-5B44-AE5B-8C6C0684511D}"/>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6" name="Footer Placeholder 5">
            <a:extLst>
              <a:ext uri="{FF2B5EF4-FFF2-40B4-BE49-F238E27FC236}">
                <a16:creationId xmlns:a16="http://schemas.microsoft.com/office/drawing/2014/main" id="{C4B9C8CF-D17C-9641-9353-4E81B629A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68098-2591-9A4D-9FDD-F2F3103761FF}"/>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140317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3E0B-D1AC-5F41-A7EC-00BE32356B9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E048E26-8B9B-784F-926A-1A1970B7C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DBEFA0-D5FC-B348-BF39-D035E1D09C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0CEB7F2-4C88-2C47-85CC-FCE0C0D26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381E0A-22C0-6D48-AA4B-BD9DC5D59F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76F6C3-A50E-E248-8B75-63287C54CA59}"/>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8" name="Footer Placeholder 7">
            <a:extLst>
              <a:ext uri="{FF2B5EF4-FFF2-40B4-BE49-F238E27FC236}">
                <a16:creationId xmlns:a16="http://schemas.microsoft.com/office/drawing/2014/main" id="{9668A02B-F715-E947-B152-2A4F8133D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F4911-22D7-AB4E-949D-D9B1BDA9F4D0}"/>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79933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A8E2-EB1B-D841-8717-7108983594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39354D9-19F3-4F43-B531-AF71841C851B}"/>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4" name="Footer Placeholder 3">
            <a:extLst>
              <a:ext uri="{FF2B5EF4-FFF2-40B4-BE49-F238E27FC236}">
                <a16:creationId xmlns:a16="http://schemas.microsoft.com/office/drawing/2014/main" id="{A9EEB3DC-0363-404B-936B-1AB87944E3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0E58E-B060-4446-91DF-C8DE60E056D1}"/>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27769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A9EFD-B11E-7642-B76D-C5652D8A4A98}"/>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3" name="Footer Placeholder 2">
            <a:extLst>
              <a:ext uri="{FF2B5EF4-FFF2-40B4-BE49-F238E27FC236}">
                <a16:creationId xmlns:a16="http://schemas.microsoft.com/office/drawing/2014/main" id="{33770903-D464-4245-8866-FFDC9FB68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513A7-79B2-FD4F-A543-069931964DC6}"/>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1324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A611-2E56-8246-9DF6-CD9D84F383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F2267C-5C54-C843-8C5F-16A97205E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5F11DB8-DCB6-3D4F-97F8-6893EB927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A83480-9D1D-E04C-B88A-F1A80BE2C82D}"/>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6" name="Footer Placeholder 5">
            <a:extLst>
              <a:ext uri="{FF2B5EF4-FFF2-40B4-BE49-F238E27FC236}">
                <a16:creationId xmlns:a16="http://schemas.microsoft.com/office/drawing/2014/main" id="{F0A334C0-80EF-664C-BD5D-974078D2E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F92B5-D6B0-6347-A072-AAD2CE1F23B1}"/>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125306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D641-9DA6-5441-9FD2-DE3A1CD855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7B62A0-A661-3F4A-A90B-58F492F35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B203B-44E0-B742-92A1-BFAD68698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7C471A-B53E-6646-82EB-B970C9D8B31D}"/>
              </a:ext>
            </a:extLst>
          </p:cNvPr>
          <p:cNvSpPr>
            <a:spLocks noGrp="1"/>
          </p:cNvSpPr>
          <p:nvPr>
            <p:ph type="dt" sz="half" idx="10"/>
          </p:nvPr>
        </p:nvSpPr>
        <p:spPr/>
        <p:txBody>
          <a:bodyPr/>
          <a:lstStyle/>
          <a:p>
            <a:fld id="{88D3B7C8-13F2-044A-8F8B-5354FA918B85}" type="datetimeFigureOut">
              <a:rPr lang="en-US" smtClean="0"/>
              <a:t>3/31/20</a:t>
            </a:fld>
            <a:endParaRPr lang="en-US"/>
          </a:p>
        </p:txBody>
      </p:sp>
      <p:sp>
        <p:nvSpPr>
          <p:cNvPr id="6" name="Footer Placeholder 5">
            <a:extLst>
              <a:ext uri="{FF2B5EF4-FFF2-40B4-BE49-F238E27FC236}">
                <a16:creationId xmlns:a16="http://schemas.microsoft.com/office/drawing/2014/main" id="{7A485871-D572-674A-B988-7C375D849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74B28-79B4-0841-AF96-EEDB64441E37}"/>
              </a:ext>
            </a:extLst>
          </p:cNvPr>
          <p:cNvSpPr>
            <a:spLocks noGrp="1"/>
          </p:cNvSpPr>
          <p:nvPr>
            <p:ph type="sldNum" sz="quarter" idx="12"/>
          </p:nvPr>
        </p:nvSpPr>
        <p:spPr/>
        <p:txBody>
          <a:bodyPr/>
          <a:lstStyle/>
          <a:p>
            <a:fld id="{351506D2-515B-5C4F-8452-0B74A7672253}" type="slidenum">
              <a:rPr lang="en-US" smtClean="0"/>
              <a:t>‹#›</a:t>
            </a:fld>
            <a:endParaRPr lang="en-US"/>
          </a:p>
        </p:txBody>
      </p:sp>
    </p:spTree>
    <p:extLst>
      <p:ext uri="{BB962C8B-B14F-4D97-AF65-F5344CB8AC3E}">
        <p14:creationId xmlns:p14="http://schemas.microsoft.com/office/powerpoint/2010/main" val="225047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F027E-C08A-D044-9511-9BB3406E0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E52FC-347E-BD48-8CD5-E022A84363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028F52-5C1D-9841-B056-DAD516BD7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3B7C8-13F2-044A-8F8B-5354FA918B85}" type="datetimeFigureOut">
              <a:rPr lang="en-US" smtClean="0"/>
              <a:t>3/31/20</a:t>
            </a:fld>
            <a:endParaRPr lang="en-US"/>
          </a:p>
        </p:txBody>
      </p:sp>
      <p:sp>
        <p:nvSpPr>
          <p:cNvPr id="5" name="Footer Placeholder 4">
            <a:extLst>
              <a:ext uri="{FF2B5EF4-FFF2-40B4-BE49-F238E27FC236}">
                <a16:creationId xmlns:a16="http://schemas.microsoft.com/office/drawing/2014/main" id="{61A78F65-9B77-A444-8448-E7FCFD5FB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2F9653-117B-EC46-9688-145C280A3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506D2-515B-5C4F-8452-0B74A7672253}" type="slidenum">
              <a:rPr lang="en-US" smtClean="0"/>
              <a:t>‹#›</a:t>
            </a:fld>
            <a:endParaRPr lang="en-US"/>
          </a:p>
        </p:txBody>
      </p:sp>
    </p:spTree>
    <p:extLst>
      <p:ext uri="{BB962C8B-B14F-4D97-AF65-F5344CB8AC3E}">
        <p14:creationId xmlns:p14="http://schemas.microsoft.com/office/powerpoint/2010/main" val="235137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youtube.com/watch?v=Q_pkb-xMz24"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youtube.com/watch?v=re0BOIQPey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iadomosci.onet.pl/kraj/kto-dla-polakow-jest-najwiekszym-autorytetem-sondaz-dla-onetu/rlbq9j"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D4C4431-CD82-438D-949A-793E6F3C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955B766-57E2-4A73-AC7A-71FD4F233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3F36D4CD-9E79-C542-8B74-12AD1C82DF51}"/>
              </a:ext>
            </a:extLst>
          </p:cNvPr>
          <p:cNvSpPr>
            <a:spLocks noGrp="1"/>
          </p:cNvSpPr>
          <p:nvPr>
            <p:ph type="ctrTitle"/>
          </p:nvPr>
        </p:nvSpPr>
        <p:spPr>
          <a:xfrm>
            <a:off x="1463040" y="685797"/>
            <a:ext cx="5006872" cy="282416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rtlCol="0" anchor="t">
            <a:normAutofit/>
          </a:bodyPr>
          <a:lstStyle/>
          <a:p>
            <a:pPr algn="l">
              <a:defRPr/>
            </a:pPr>
            <a:r>
              <a:rPr lang="fi-FI" sz="5000">
                <a:effectLst>
                  <a:outerShdw blurRad="38100" dist="38100" dir="2700000" algn="tl">
                    <a:srgbClr val="000000">
                      <a:alpha val="43137"/>
                    </a:srgbClr>
                  </a:outerShdw>
                </a:effectLst>
                <a:ea typeface="+mj-ea"/>
                <a:cs typeface="+mj-cs"/>
              </a:rPr>
              <a:t>Retoryka</a:t>
            </a:r>
            <a:br>
              <a:rPr lang="fi-FI" sz="5000">
                <a:effectLst>
                  <a:outerShdw blurRad="38100" dist="38100" dir="2700000" algn="tl">
                    <a:srgbClr val="000000">
                      <a:alpha val="43137"/>
                    </a:srgbClr>
                  </a:outerShdw>
                </a:effectLst>
                <a:ea typeface="+mj-ea"/>
                <a:cs typeface="+mj-cs"/>
              </a:rPr>
            </a:br>
            <a:endParaRPr lang="en-GB" sz="5000">
              <a:effectLst>
                <a:outerShdw blurRad="38100" dist="38100" dir="2700000" algn="tl">
                  <a:srgbClr val="000000">
                    <a:alpha val="43137"/>
                  </a:srgbClr>
                </a:outerShdw>
              </a:effectLst>
              <a:ea typeface="+mj-ea"/>
              <a:cs typeface="+mj-cs"/>
            </a:endParaRPr>
          </a:p>
        </p:txBody>
      </p:sp>
      <p:sp>
        <p:nvSpPr>
          <p:cNvPr id="15364" name="Subtitle 5">
            <a:extLst>
              <a:ext uri="{FF2B5EF4-FFF2-40B4-BE49-F238E27FC236}">
                <a16:creationId xmlns:a16="http://schemas.microsoft.com/office/drawing/2014/main" id="{4DFC5AEF-068B-6B44-9D89-D2433BE83E59}"/>
              </a:ext>
            </a:extLst>
          </p:cNvPr>
          <p:cNvSpPr>
            <a:spLocks noGrp="1"/>
          </p:cNvSpPr>
          <p:nvPr>
            <p:ph type="subTitle" idx="1"/>
          </p:nvPr>
        </p:nvSpPr>
        <p:spPr>
          <a:xfrm>
            <a:off x="1463040" y="3602037"/>
            <a:ext cx="5006872" cy="2446338"/>
          </a:xfrm>
        </p:spPr>
        <p:txBody>
          <a:bodyPr>
            <a:normAutofit/>
          </a:bodyPr>
          <a:lstStyle/>
          <a:p>
            <a:pPr algn="l" eaLnBrk="1" hangingPunct="1"/>
            <a:r>
              <a:rPr lang="en-US" altLang="en-US">
                <a:ea typeface="ＭＳ Ｐゴシック" panose="020B0600070205080204" pitchFamily="34" charset="-128"/>
              </a:rPr>
              <a:t>Urszula Chowaniec</a:t>
            </a:r>
          </a:p>
          <a:p>
            <a:pPr algn="l" eaLnBrk="1" hangingPunct="1"/>
            <a:r>
              <a:rPr lang="en-US" altLang="en-US">
                <a:ea typeface="ＭＳ Ｐゴシック" panose="020B0600070205080204" pitchFamily="34" charset="-128"/>
              </a:rPr>
              <a:t>Prof. nadzw. dr hab. KA AFM</a:t>
            </a:r>
          </a:p>
          <a:p>
            <a:pPr algn="l" eaLnBrk="1" hangingPunct="1"/>
            <a:r>
              <a:rPr lang="en-US" altLang="en-US">
                <a:ea typeface="ＭＳ Ｐゴシック" panose="020B0600070205080204" pitchFamily="34" charset="-128"/>
              </a:rPr>
              <a:t>u.chowaniec@gmail.com</a:t>
            </a:r>
          </a:p>
        </p:txBody>
      </p:sp>
      <p:sp>
        <p:nvSpPr>
          <p:cNvPr id="77" name="Rectangle 76">
            <a:extLst>
              <a:ext uri="{FF2B5EF4-FFF2-40B4-BE49-F238E27FC236}">
                <a16:creationId xmlns:a16="http://schemas.microsoft.com/office/drawing/2014/main" id="{73955720-B60D-4275-A44A-23704F5C0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raphic 14">
            <a:extLst>
              <a:ext uri="{FF2B5EF4-FFF2-40B4-BE49-F238E27FC236}">
                <a16:creationId xmlns:a16="http://schemas.microsoft.com/office/drawing/2014/main" id="{2929DB54-1BF0-4191-88B1-ADEBA6E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680579" y="3442626"/>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81"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680579" y="702846"/>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83" name="Graphic 14">
            <a:extLst>
              <a:ext uri="{FF2B5EF4-FFF2-40B4-BE49-F238E27FC236}">
                <a16:creationId xmlns:a16="http://schemas.microsoft.com/office/drawing/2014/main" id="{6E28FA02-41B9-466D-B728-320B55FB0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423779" y="3442626"/>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85"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9423779" y="702847"/>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3F6A901D-5C18-1442-AEF0-8EBC16E52C1C}"/>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15363" name="Slide Number Placeholder 3">
            <a:extLst>
              <a:ext uri="{FF2B5EF4-FFF2-40B4-BE49-F238E27FC236}">
                <a16:creationId xmlns:a16="http://schemas.microsoft.com/office/drawing/2014/main" id="{87A7A495-24FE-5646-9B91-5A33A6470B41}"/>
              </a:ext>
            </a:extLst>
          </p:cNvPr>
          <p:cNvSpPr>
            <a:spLocks noGrp="1"/>
          </p:cNvSpPr>
          <p:nvPr>
            <p:ph type="sldNum" sz="quarter" idx="12"/>
          </p:nvPr>
        </p:nvSpPr>
        <p:spPr bwMode="auto">
          <a:xfrm>
            <a:off x="11351183" y="6356350"/>
            <a:ext cx="56707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44CF1B20-1CE0-7C4B-A40A-EC61A2641C74}" type="slidenum">
              <a:rPr lang="en-GB" altLang="en-US" sz="1000">
                <a:solidFill>
                  <a:schemeClr val="accent2"/>
                </a:solidFill>
                <a:latin typeface="Calibri" panose="020F0502020204030204" pitchFamily="34" charset="0"/>
              </a:rPr>
              <a:pPr eaLnBrk="1" hangingPunct="1">
                <a:spcAft>
                  <a:spcPts val="600"/>
                </a:spcAft>
              </a:pPr>
              <a:t>1</a:t>
            </a:fld>
            <a:endParaRPr lang="en-GB" altLang="en-US" sz="1000">
              <a:solidFill>
                <a:schemeClr val="accent2"/>
              </a:solidFill>
              <a:latin typeface="Calibri" panose="020F0502020204030204" pitchFamily="34" charset="0"/>
            </a:endParaRPr>
          </a:p>
        </p:txBody>
      </p:sp>
      <p:sp>
        <p:nvSpPr>
          <p:cNvPr id="87" name="Rectangle 86">
            <a:extLst>
              <a:ext uri="{FF2B5EF4-FFF2-40B4-BE49-F238E27FC236}">
                <a16:creationId xmlns:a16="http://schemas.microsoft.com/office/drawing/2014/main" id="{C443604F-A6AD-4A6F-9919-4EEC65CC0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672820"/>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177758-12DD-4CC9-902C-4B9C51CB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5601" name="Title 1">
            <a:extLst>
              <a:ext uri="{FF2B5EF4-FFF2-40B4-BE49-F238E27FC236}">
                <a16:creationId xmlns:a16="http://schemas.microsoft.com/office/drawing/2014/main" id="{A24785AA-3027-B245-87A1-637DB6F2EEC6}"/>
              </a:ext>
            </a:extLst>
          </p:cNvPr>
          <p:cNvSpPr>
            <a:spLocks noGrp="1"/>
          </p:cNvSpPr>
          <p:nvPr>
            <p:ph type="title"/>
          </p:nvPr>
        </p:nvSpPr>
        <p:spPr>
          <a:xfrm>
            <a:off x="5907024" y="685801"/>
            <a:ext cx="5776976" cy="1716314"/>
          </a:xfrm>
        </p:spPr>
        <p:txBody>
          <a:bodyPr anchor="t">
            <a:normAutofit/>
          </a:bodyPr>
          <a:lstStyle/>
          <a:p>
            <a:pPr eaLnBrk="1" hangingPunct="1"/>
            <a:r>
              <a:rPr lang="pl-PL" altLang="en-US" sz="5000" b="1">
                <a:ea typeface="ＭＳ Ｐゴシック" panose="020B0600070205080204" pitchFamily="34" charset="-128"/>
              </a:rPr>
              <a:t>Przekonanie</a:t>
            </a:r>
            <a:endParaRPr lang="en-US" altLang="en-US" sz="5000">
              <a:ea typeface="ＭＳ Ｐゴシック" panose="020B0600070205080204" pitchFamily="34" charset="-128"/>
            </a:endParaRPr>
          </a:p>
        </p:txBody>
      </p:sp>
      <p:sp>
        <p:nvSpPr>
          <p:cNvPr id="77"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25605" name="Picture 25604">
            <a:extLst>
              <a:ext uri="{FF2B5EF4-FFF2-40B4-BE49-F238E27FC236}">
                <a16:creationId xmlns:a16="http://schemas.microsoft.com/office/drawing/2014/main" id="{8F1085B4-A2B6-46DE-8373-A068AEF62BA1}"/>
              </a:ext>
            </a:extLst>
          </p:cNvPr>
          <p:cNvPicPr>
            <a:picLocks noChangeAspect="1"/>
          </p:cNvPicPr>
          <p:nvPr/>
        </p:nvPicPr>
        <p:blipFill>
          <a:blip r:embed="rId2"/>
          <a:stretch>
            <a:fillRect/>
          </a:stretch>
        </p:blipFill>
        <p:spPr>
          <a:xfrm>
            <a:off x="206759" y="3666439"/>
            <a:ext cx="5072883" cy="2320843"/>
          </a:xfrm>
          <a:prstGeom prst="rect">
            <a:avLst/>
          </a:prstGeom>
        </p:spPr>
      </p:pic>
      <p:sp>
        <p:nvSpPr>
          <p:cNvPr id="79" name="Rectangle 78">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612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1FA09DE1-BEE5-2743-8750-6DCC25D9BC15}"/>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46FF4BFD-A04D-BF41-B855-A2074BF8282D}"/>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EDE2EA70-794C-3A4C-85ED-6C29D5634E44}" type="slidenum">
              <a:rPr lang="en-GB" altLang="en-US" sz="1000">
                <a:solidFill>
                  <a:schemeClr val="accent2"/>
                </a:solidFill>
              </a:rPr>
              <a:pPr eaLnBrk="1" hangingPunct="1">
                <a:spcAft>
                  <a:spcPts val="600"/>
                </a:spcAft>
              </a:pPr>
              <a:t>10</a:t>
            </a:fld>
            <a:endParaRPr lang="en-GB" altLang="en-US" sz="1000">
              <a:solidFill>
                <a:schemeClr val="accent2"/>
              </a:solidFill>
            </a:endParaRPr>
          </a:p>
        </p:txBody>
      </p:sp>
      <p:sp>
        <p:nvSpPr>
          <p:cNvPr id="83" name="Rectangle 82">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603" name="Content Placeholder 2">
            <a:extLst>
              <a:ext uri="{FF2B5EF4-FFF2-40B4-BE49-F238E27FC236}">
                <a16:creationId xmlns:a16="http://schemas.microsoft.com/office/drawing/2014/main" id="{C11BA438-1A7A-4900-ADEC-91BCB71ECC9B}"/>
              </a:ext>
            </a:extLst>
          </p:cNvPr>
          <p:cNvGraphicFramePr>
            <a:graphicFrameLocks noGrp="1"/>
          </p:cNvGraphicFramePr>
          <p:nvPr>
            <p:ph idx="1"/>
            <p:extLst>
              <p:ext uri="{D42A27DB-BD31-4B8C-83A1-F6EECF244321}">
                <p14:modId xmlns:p14="http://schemas.microsoft.com/office/powerpoint/2010/main" val="903767403"/>
              </p:ext>
            </p:extLst>
          </p:nvPr>
        </p:nvGraphicFramePr>
        <p:xfrm>
          <a:off x="5907024" y="2575345"/>
          <a:ext cx="5776976" cy="3498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365104"/>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177758-12DD-4CC9-902C-4B9C51CB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4" name="Title 3">
            <a:extLst>
              <a:ext uri="{FF2B5EF4-FFF2-40B4-BE49-F238E27FC236}">
                <a16:creationId xmlns:a16="http://schemas.microsoft.com/office/drawing/2014/main" id="{D1285CFB-1CEF-4E43-928F-6EB9034E9FE4}"/>
              </a:ext>
            </a:extLst>
          </p:cNvPr>
          <p:cNvSpPr>
            <a:spLocks noGrp="1"/>
          </p:cNvSpPr>
          <p:nvPr>
            <p:ph type="title"/>
          </p:nvPr>
        </p:nvSpPr>
        <p:spPr>
          <a:xfrm>
            <a:off x="5907024" y="685801"/>
            <a:ext cx="5776976" cy="1716314"/>
          </a:xfrm>
        </p:spPr>
        <p:txBody>
          <a:bodyPr anchor="t">
            <a:normAutofit/>
          </a:bodyPr>
          <a:lstStyle/>
          <a:p>
            <a:r>
              <a:rPr lang="en-US" sz="5000"/>
              <a:t>Przekonanie:</a:t>
            </a:r>
          </a:p>
        </p:txBody>
      </p:sp>
      <p:sp>
        <p:nvSpPr>
          <p:cNvPr id="16"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9" name="Graphic 8" descr="Fingerprint">
            <a:extLst>
              <a:ext uri="{FF2B5EF4-FFF2-40B4-BE49-F238E27FC236}">
                <a16:creationId xmlns:a16="http://schemas.microsoft.com/office/drawing/2014/main" id="{41EA5BA2-299E-4237-8A53-F472C5840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759" y="914399"/>
            <a:ext cx="5072883" cy="5072883"/>
          </a:xfrm>
          <a:prstGeom prst="rect">
            <a:avLst/>
          </a:prstGeom>
        </p:spPr>
      </p:pic>
      <p:sp>
        <p:nvSpPr>
          <p:cNvPr id="18" name="Rectangle 17">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612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5" name="Content Placeholder 4">
            <a:extLst>
              <a:ext uri="{FF2B5EF4-FFF2-40B4-BE49-F238E27FC236}">
                <a16:creationId xmlns:a16="http://schemas.microsoft.com/office/drawing/2014/main" id="{EC10F133-C47E-5E44-B94C-FAAD46889172}"/>
              </a:ext>
            </a:extLst>
          </p:cNvPr>
          <p:cNvSpPr>
            <a:spLocks noGrp="1"/>
          </p:cNvSpPr>
          <p:nvPr>
            <p:ph idx="1"/>
          </p:nvPr>
        </p:nvSpPr>
        <p:spPr>
          <a:xfrm>
            <a:off x="5907024" y="2575345"/>
            <a:ext cx="5776976" cy="3498885"/>
          </a:xfrm>
        </p:spPr>
        <p:txBody>
          <a:bodyPr>
            <a:normAutofit/>
          </a:bodyPr>
          <a:lstStyle/>
          <a:p>
            <a:r>
              <a:rPr lang="en-US" sz="1800" dirty="0">
                <a:hlinkClick r:id="rId4"/>
              </a:rPr>
              <a:t>https://www.youtube.com/watch?v=Q_pkb-xMz24</a:t>
            </a:r>
            <a:endParaRPr lang="en-US" sz="1800" dirty="0"/>
          </a:p>
          <a:p>
            <a:r>
              <a:rPr lang="en-US" sz="1800" dirty="0"/>
              <a:t>(po co </a:t>
            </a:r>
            <a:r>
              <a:rPr lang="en-US" sz="1800" dirty="0" err="1"/>
              <a:t>ludzie</a:t>
            </a:r>
            <a:r>
              <a:rPr lang="en-US" sz="1800" dirty="0"/>
              <a:t> </a:t>
            </a:r>
            <a:r>
              <a:rPr lang="en-US" sz="1800" dirty="0" err="1"/>
              <a:t>biorą</a:t>
            </a:r>
            <a:r>
              <a:rPr lang="en-US" sz="1800" dirty="0"/>
              <a:t> </a:t>
            </a:r>
            <a:r>
              <a:rPr lang="en-US" sz="1800" dirty="0" err="1"/>
              <a:t>ślub</a:t>
            </a:r>
            <a:r>
              <a:rPr lang="en-US" sz="1800" dirty="0"/>
              <a:t>?)</a:t>
            </a:r>
          </a:p>
        </p:txBody>
      </p:sp>
      <p:sp>
        <p:nvSpPr>
          <p:cNvPr id="22" name="Rectangle 21">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73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5177758-12DD-4CC9-902C-4B9C51CB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1DC55628-47EC-8E48-B72E-6D2C221663C4}"/>
              </a:ext>
            </a:extLst>
          </p:cNvPr>
          <p:cNvSpPr>
            <a:spLocks noGrp="1"/>
          </p:cNvSpPr>
          <p:nvPr>
            <p:ph type="title"/>
          </p:nvPr>
        </p:nvSpPr>
        <p:spPr>
          <a:xfrm>
            <a:off x="5907024" y="685801"/>
            <a:ext cx="5776976" cy="1716314"/>
          </a:xfrm>
        </p:spPr>
        <p:txBody>
          <a:bodyPr anchor="t">
            <a:normAutofit/>
          </a:bodyPr>
          <a:lstStyle/>
          <a:p>
            <a:pPr eaLnBrk="1" hangingPunct="1"/>
            <a:r>
              <a:rPr lang="pl-PL" altLang="en-US" sz="3500">
                <a:ea typeface="ＭＳ Ｐゴシック" panose="020B0600070205080204" pitchFamily="34" charset="-128"/>
              </a:rPr>
              <a:t>Z pojęciem przekonania wiążą się następujące terminy:</a:t>
            </a:r>
            <a:br>
              <a:rPr lang="en-US" altLang="en-US" sz="3500">
                <a:ea typeface="ＭＳ Ｐゴシック" panose="020B0600070205080204" pitchFamily="34" charset="-128"/>
              </a:rPr>
            </a:br>
            <a:endParaRPr lang="en-US" altLang="en-US" sz="3500">
              <a:ea typeface="ＭＳ Ｐゴシック" panose="020B0600070205080204" pitchFamily="34" charset="-128"/>
            </a:endParaRPr>
          </a:p>
        </p:txBody>
      </p:sp>
      <p:sp>
        <p:nvSpPr>
          <p:cNvPr id="78"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27654" name="Picture 27653">
            <a:extLst>
              <a:ext uri="{FF2B5EF4-FFF2-40B4-BE49-F238E27FC236}">
                <a16:creationId xmlns:a16="http://schemas.microsoft.com/office/drawing/2014/main" id="{4BC2C589-F974-410D-94AD-D0E333B9F2B0}"/>
              </a:ext>
            </a:extLst>
          </p:cNvPr>
          <p:cNvPicPr>
            <a:picLocks noChangeAspect="1"/>
          </p:cNvPicPr>
          <p:nvPr/>
        </p:nvPicPr>
        <p:blipFill>
          <a:blip r:embed="rId2"/>
          <a:stretch>
            <a:fillRect/>
          </a:stretch>
        </p:blipFill>
        <p:spPr>
          <a:xfrm>
            <a:off x="206759" y="2182619"/>
            <a:ext cx="5072883" cy="3804662"/>
          </a:xfrm>
          <a:prstGeom prst="rect">
            <a:avLst/>
          </a:prstGeom>
        </p:spPr>
      </p:pic>
      <p:sp>
        <p:nvSpPr>
          <p:cNvPr id="80" name="Rectangle 79">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612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3D8FEDC0-9DD4-E94C-960F-24B105D88EF4}"/>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4D02E7B3-E9E6-E64D-87E8-0BCB12DAA734}"/>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DFF613D3-1957-DE43-BD50-C62368F2907F}" type="slidenum">
              <a:rPr lang="en-GB" altLang="en-US" sz="1000">
                <a:solidFill>
                  <a:schemeClr val="accent2"/>
                </a:solidFill>
              </a:rPr>
              <a:pPr eaLnBrk="1" hangingPunct="1">
                <a:spcAft>
                  <a:spcPts val="600"/>
                </a:spcAft>
              </a:pPr>
              <a:t>12</a:t>
            </a:fld>
            <a:endParaRPr lang="en-GB" altLang="en-US" sz="1000">
              <a:solidFill>
                <a:schemeClr val="accent2"/>
              </a:solidFill>
            </a:endParaRPr>
          </a:p>
        </p:txBody>
      </p:sp>
      <p:sp>
        <p:nvSpPr>
          <p:cNvPr id="84" name="Rectangle 83">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652" name="Content Placeholder 2">
            <a:extLst>
              <a:ext uri="{FF2B5EF4-FFF2-40B4-BE49-F238E27FC236}">
                <a16:creationId xmlns:a16="http://schemas.microsoft.com/office/drawing/2014/main" id="{72FB4285-DFED-4AE5-9D35-00CF5FCBF1B0}"/>
              </a:ext>
            </a:extLst>
          </p:cNvPr>
          <p:cNvGraphicFramePr>
            <a:graphicFrameLocks noGrp="1"/>
          </p:cNvGraphicFramePr>
          <p:nvPr>
            <p:ph idx="1"/>
            <p:extLst>
              <p:ext uri="{D42A27DB-BD31-4B8C-83A1-F6EECF244321}">
                <p14:modId xmlns:p14="http://schemas.microsoft.com/office/powerpoint/2010/main" val="143368898"/>
              </p:ext>
            </p:extLst>
          </p:nvPr>
        </p:nvGraphicFramePr>
        <p:xfrm>
          <a:off x="5907024" y="2575345"/>
          <a:ext cx="5776976" cy="3498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972000"/>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B9793F5-64E8-4BDB-986F-852C6FA6C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A2D6563-C921-43E3-960A-FCA5360D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9A556B6C-D736-BF44-86DE-832162D0A169}"/>
              </a:ext>
            </a:extLst>
          </p:cNvPr>
          <p:cNvSpPr>
            <a:spLocks noGrp="1"/>
          </p:cNvSpPr>
          <p:nvPr>
            <p:ph type="title"/>
          </p:nvPr>
        </p:nvSpPr>
        <p:spPr>
          <a:xfrm>
            <a:off x="1463041" y="685800"/>
            <a:ext cx="5351228" cy="1958646"/>
          </a:xfrm>
        </p:spPr>
        <p:txBody>
          <a:bodyPr anchor="t">
            <a:normAutofit fontScale="90000"/>
          </a:bodyPr>
          <a:lstStyle/>
          <a:p>
            <a:pPr eaLnBrk="1" hangingPunct="1"/>
            <a:r>
              <a:rPr lang="pl-PL" altLang="en-US" sz="3100" b="1">
                <a:ea typeface="ＭＳ Ｐゴシック" panose="020B0600070205080204" pitchFamily="34" charset="-128"/>
              </a:rPr>
              <a:t>Retoryka –sztuka przekonywania, perswazji (Celem retoryki jest przekonywanie)</a:t>
            </a:r>
            <a:br>
              <a:rPr lang="en-US" altLang="en-US" sz="3100" b="1">
                <a:ea typeface="ＭＳ Ｐゴシック" panose="020B0600070205080204" pitchFamily="34" charset="-128"/>
              </a:rPr>
            </a:br>
            <a:endParaRPr lang="en-US" altLang="en-US" sz="3100" b="1">
              <a:ea typeface="ＭＳ Ｐゴシック" panose="020B0600070205080204" pitchFamily="34" charset="-128"/>
            </a:endParaRPr>
          </a:p>
        </p:txBody>
      </p:sp>
      <p:sp>
        <p:nvSpPr>
          <p:cNvPr id="78" name="Rectangle 77">
            <a:extLst>
              <a:ext uri="{FF2B5EF4-FFF2-40B4-BE49-F238E27FC236}">
                <a16:creationId xmlns:a16="http://schemas.microsoft.com/office/drawing/2014/main" id="{AB4D2B16-FD2F-49E6-B755-313F2145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D6A548-B732-894C-8A01-2EE953A59E82}"/>
              </a:ext>
            </a:extLst>
          </p:cNvPr>
          <p:cNvSpPr>
            <a:spLocks noGrp="1"/>
          </p:cNvSpPr>
          <p:nvPr>
            <p:ph idx="1"/>
          </p:nvPr>
        </p:nvSpPr>
        <p:spPr>
          <a:xfrm>
            <a:off x="1463041" y="2828596"/>
            <a:ext cx="5351228" cy="3343604"/>
          </a:xfrm>
        </p:spPr>
        <p:txBody>
          <a:bodyPr>
            <a:normAutofit/>
          </a:bodyPr>
          <a:lstStyle/>
          <a:p>
            <a:pPr eaLnBrk="1" hangingPunct="1"/>
            <a:r>
              <a:rPr lang="pl-PL" altLang="en-US" sz="1800" b="1">
                <a:ea typeface="ＭＳ Ｐゴシック" panose="020B0600070205080204" pitchFamily="34" charset="-128"/>
              </a:rPr>
              <a:t>Reguły, zasady zwiększające prawdopodobieństwo sukcesu w retoryce</a:t>
            </a:r>
            <a:endParaRPr lang="en-US" altLang="en-US" sz="1800">
              <a:ea typeface="ＭＳ Ｐゴシック" panose="020B0600070205080204" pitchFamily="34" charset="-128"/>
            </a:endParaRPr>
          </a:p>
          <a:p>
            <a:pPr eaLnBrk="1" hangingPunct="1">
              <a:buFont typeface="Wingdings 2" pitchFamily="2" charset="2"/>
              <a:buNone/>
            </a:pPr>
            <a:endParaRPr lang="en-US" altLang="en-US" sz="1800">
              <a:ea typeface="ＭＳ Ｐゴシック" panose="020B0600070205080204" pitchFamily="34" charset="-128"/>
            </a:endParaRPr>
          </a:p>
        </p:txBody>
      </p:sp>
      <p:sp>
        <p:nvSpPr>
          <p:cNvPr id="80" name="Graphic 14">
            <a:extLst>
              <a:ext uri="{FF2B5EF4-FFF2-40B4-BE49-F238E27FC236}">
                <a16:creationId xmlns:a16="http://schemas.microsoft.com/office/drawing/2014/main" id="{2A058240-2147-45E0-AEDC-7842EF6C3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200" y="384757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28677" name="Picture 5" descr="50303-sztuka-przekonywania-cornelia-dietrich-1.jpg">
            <a:extLst>
              <a:ext uri="{FF2B5EF4-FFF2-40B4-BE49-F238E27FC236}">
                <a16:creationId xmlns:a16="http://schemas.microsoft.com/office/drawing/2014/main" id="{956D1ED1-92AF-3446-976D-F2DDB49FAD2C}"/>
              </a:ext>
            </a:extLst>
          </p:cNvPr>
          <p:cNvPicPr>
            <a:picLocks noChangeAspect="1"/>
          </p:cNvPicPr>
          <p:nvPr/>
        </p:nvPicPr>
        <p:blipFill rotWithShape="1">
          <a:blip r:embed="rId2">
            <a:extLst>
              <a:ext uri="{28A0092B-C50C-407E-A947-70E740481C1C}">
                <a14:useLocalDpi xmlns:a14="http://schemas.microsoft.com/office/drawing/2010/main" val="0"/>
              </a:ext>
            </a:extLst>
          </a:blip>
          <a:srcRect t="2206" r="1" b="26595"/>
          <a:stretch/>
        </p:blipFill>
        <p:spPr bwMode="auto">
          <a:xfrm>
            <a:off x="7242781" y="1248156"/>
            <a:ext cx="4361688" cy="4361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Graphic 14">
            <a:extLst>
              <a:ext uri="{FF2B5EF4-FFF2-40B4-BE49-F238E27FC236}">
                <a16:creationId xmlns:a16="http://schemas.microsoft.com/office/drawing/2014/main" id="{7F961BAD-31DD-46AB-9D13-558EC49E8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841199" y="3846087"/>
            <a:ext cx="2012229" cy="201413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F42B045C-12AE-544A-B867-0FF55911B1D3}"/>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28811B9D-D97B-0342-A645-078FB80ABD3F}"/>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8C5FA2EA-698B-6148-B914-48139B53DD49}" type="slidenum">
              <a:rPr lang="en-GB" altLang="en-US" sz="1000">
                <a:solidFill>
                  <a:schemeClr val="accent2"/>
                </a:solidFill>
              </a:rPr>
              <a:pPr eaLnBrk="1" hangingPunct="1">
                <a:spcAft>
                  <a:spcPts val="600"/>
                </a:spcAft>
              </a:pPr>
              <a:t>13</a:t>
            </a:fld>
            <a:endParaRPr lang="en-GB" altLang="en-US" sz="1000">
              <a:solidFill>
                <a:schemeClr val="accent2"/>
              </a:solidFill>
            </a:endParaRPr>
          </a:p>
        </p:txBody>
      </p:sp>
      <p:sp>
        <p:nvSpPr>
          <p:cNvPr id="84" name="Rectangle 83">
            <a:extLst>
              <a:ext uri="{FF2B5EF4-FFF2-40B4-BE49-F238E27FC236}">
                <a16:creationId xmlns:a16="http://schemas.microsoft.com/office/drawing/2014/main" id="{F9836921-C8BE-42F1-A4AD-7D4B4E7FD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57002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4A6FA-08BF-364C-B444-3E1C82CEB638}"/>
              </a:ext>
            </a:extLst>
          </p:cNvPr>
          <p:cNvSpPr>
            <a:spLocks noGrp="1"/>
          </p:cNvSpPr>
          <p:nvPr>
            <p:ph type="title"/>
          </p:nvPr>
        </p:nvSpPr>
        <p:spPr>
          <a:xfrm>
            <a:off x="838200" y="631825"/>
            <a:ext cx="10515600" cy="1325563"/>
          </a:xfrm>
        </p:spPr>
        <p:txBody>
          <a:bodyPr>
            <a:normAutofit/>
          </a:bodyPr>
          <a:lstStyle/>
          <a:p>
            <a:pPr lvl="1">
              <a:defRPr/>
            </a:pPr>
            <a:r>
              <a:rPr lang="en-GB" b="1" err="1">
                <a:latin typeface="+mj-lt"/>
              </a:rPr>
              <a:t>Zasada</a:t>
            </a:r>
            <a:r>
              <a:rPr lang="en-GB" b="1">
                <a:latin typeface="+mj-lt"/>
              </a:rPr>
              <a:t> </a:t>
            </a:r>
            <a:r>
              <a:rPr lang="en-GB" b="1" err="1">
                <a:latin typeface="+mj-lt"/>
              </a:rPr>
              <a:t>perswazji</a:t>
            </a:r>
            <a:r>
              <a:rPr lang="en-GB" b="1">
                <a:latin typeface="+mj-lt"/>
              </a:rPr>
              <a:t>:</a:t>
            </a:r>
            <a:endParaRPr lang="en-US">
              <a:latin typeface="+mj-lt"/>
            </a:endParaRPr>
          </a:p>
        </p:txBody>
      </p:sp>
      <p:sp>
        <p:nvSpPr>
          <p:cNvPr id="3" name="Content Placeholder 2">
            <a:extLst>
              <a:ext uri="{FF2B5EF4-FFF2-40B4-BE49-F238E27FC236}">
                <a16:creationId xmlns:a16="http://schemas.microsoft.com/office/drawing/2014/main" id="{B4C33155-380F-6549-B5F6-D9B4D2B96F5C}"/>
              </a:ext>
            </a:extLst>
          </p:cNvPr>
          <p:cNvSpPr>
            <a:spLocks noGrp="1"/>
          </p:cNvSpPr>
          <p:nvPr>
            <p:ph idx="1"/>
          </p:nvPr>
        </p:nvSpPr>
        <p:spPr>
          <a:xfrm>
            <a:off x="838200" y="2057400"/>
            <a:ext cx="10515600" cy="3871762"/>
          </a:xfrm>
        </p:spPr>
        <p:txBody>
          <a:bodyPr>
            <a:normAutofit/>
          </a:bodyPr>
          <a:lstStyle/>
          <a:p>
            <a:pPr eaLnBrk="1" hangingPunct="1"/>
            <a:r>
              <a:rPr lang="pl-PL" altLang="en-US" sz="2400">
                <a:ea typeface="ＭＳ Ｐゴシック" panose="020B0600070205080204" pitchFamily="34" charset="-128"/>
              </a:rPr>
              <a:t>wszystkie środki użyte w wywodach retorycznych powinny być podporządkowane nadrzędnemu celowi – przekonania do mojej pozycji. </a:t>
            </a:r>
            <a:endParaRPr lang="en-US" altLang="en-US" sz="2400">
              <a:ea typeface="ＭＳ Ｐゴシック" panose="020B0600070205080204" pitchFamily="34" charset="-128"/>
            </a:endParaRPr>
          </a:p>
          <a:p>
            <a:pPr eaLnBrk="1" hangingPunct="1"/>
            <a:r>
              <a:rPr lang="pl-PL" altLang="en-US" sz="2400">
                <a:ea typeface="ＭＳ Ｐゴシック" panose="020B0600070205080204" pitchFamily="34" charset="-128"/>
              </a:rPr>
              <a:t>Perswazja może być skierowana na:</a:t>
            </a:r>
          </a:p>
          <a:p>
            <a:pPr eaLnBrk="1" hangingPunct="1">
              <a:buFont typeface="Wingdings 2" pitchFamily="2" charset="2"/>
              <a:buNone/>
            </a:pPr>
            <a:r>
              <a:rPr lang="pl-PL" altLang="en-US" sz="2400">
                <a:ea typeface="ＭＳ Ｐゴシック" panose="020B0600070205080204" pitchFamily="34" charset="-128"/>
              </a:rPr>
              <a:t> a) Działanie,</a:t>
            </a:r>
          </a:p>
          <a:p>
            <a:pPr eaLnBrk="1" hangingPunct="1">
              <a:buFont typeface="Wingdings 2" pitchFamily="2" charset="2"/>
              <a:buNone/>
            </a:pPr>
            <a:r>
              <a:rPr lang="pl-PL" altLang="en-US" sz="2400">
                <a:ea typeface="ＭＳ Ｐゴシック" panose="020B0600070205080204" pitchFamily="34" charset="-128"/>
              </a:rPr>
              <a:t> b) Zmianę postaw. </a:t>
            </a:r>
            <a:endParaRPr lang="en-US" altLang="en-US" sz="2400">
              <a:ea typeface="ＭＳ Ｐゴシック" panose="020B0600070205080204" pitchFamily="34" charset="-128"/>
            </a:endParaRPr>
          </a:p>
          <a:p>
            <a:pPr eaLnBrk="1" hangingPunct="1"/>
            <a:r>
              <a:rPr lang="pl-PL" altLang="en-US" sz="2400">
                <a:ea typeface="ＭＳ Ｐゴシック" panose="020B0600070205080204" pitchFamily="34" charset="-128"/>
              </a:rPr>
              <a:t>w dyskursie ideologicznym dzielimy analogicznie na: agitację (doraźne działanie) i propagandę (długofalowe działanie).</a:t>
            </a:r>
            <a:endParaRPr lang="en-US" altLang="en-US" sz="2400">
              <a:ea typeface="ＭＳ Ｐゴシック" panose="020B0600070205080204" pitchFamily="34" charset="-128"/>
            </a:endParaRPr>
          </a:p>
          <a:p>
            <a:pPr eaLnBrk="1" hangingPunct="1"/>
            <a:r>
              <a:rPr lang="pl-PL" altLang="en-US" sz="2400">
                <a:ea typeface="ＭＳ Ｐゴシック" panose="020B0600070205080204" pitchFamily="34" charset="-128"/>
              </a:rPr>
              <a:t>W reklamie: hard-sell (sprzedaż) i corporate image  (reklama wizerunkowa, zmiana postaw).</a:t>
            </a:r>
            <a:endParaRPr lang="en-US" altLang="en-US" sz="2400">
              <a:ea typeface="ＭＳ Ｐゴシック" panose="020B0600070205080204" pitchFamily="34" charset="-128"/>
            </a:endParaRPr>
          </a:p>
          <a:p>
            <a:pPr eaLnBrk="1" hangingPunct="1"/>
            <a:endParaRPr lang="en-US" altLang="en-US" sz="240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7B5B3ECE-1E93-C84D-8ECF-6AEDE429519B}"/>
              </a:ext>
            </a:extLst>
          </p:cNvPr>
          <p:cNvSpPr>
            <a:spLocks noGrp="1"/>
          </p:cNvSpPr>
          <p:nvPr>
            <p:ph type="ftr" sz="quarter" idx="11"/>
          </p:nvPr>
        </p:nvSpPr>
        <p:spPr>
          <a:xfrm>
            <a:off x="4038600" y="6077585"/>
            <a:ext cx="4114800" cy="365125"/>
          </a:xfrm>
        </p:spPr>
        <p:txBody>
          <a:bodyPr>
            <a:normAutofit/>
          </a:bodyPr>
          <a:lstStyle/>
          <a:p>
            <a:pPr>
              <a:spcAft>
                <a:spcPts val="600"/>
              </a:spcAft>
              <a:defRPr/>
            </a:pPr>
            <a:r>
              <a:rPr lang="en-GB">
                <a:solidFill>
                  <a:schemeClr val="tx1">
                    <a:lumMod val="75000"/>
                    <a:lumOff val="25000"/>
                  </a:schemeClr>
                </a:solidFill>
              </a:rPr>
              <a:t>RETORYKA RETORYKA RETORYKA </a:t>
            </a:r>
          </a:p>
        </p:txBody>
      </p:sp>
      <p:sp>
        <p:nvSpPr>
          <p:cNvPr id="5" name="Slide Number Placeholder 4">
            <a:extLst>
              <a:ext uri="{FF2B5EF4-FFF2-40B4-BE49-F238E27FC236}">
                <a16:creationId xmlns:a16="http://schemas.microsoft.com/office/drawing/2014/main" id="{66A9089E-1688-C148-A77F-C8636F65B995}"/>
              </a:ext>
            </a:extLst>
          </p:cNvPr>
          <p:cNvSpPr>
            <a:spLocks noGrp="1"/>
          </p:cNvSpPr>
          <p:nvPr>
            <p:ph type="sldNum" sz="quarter" idx="12"/>
          </p:nvPr>
        </p:nvSpPr>
        <p:spPr>
          <a:xfrm>
            <a:off x="8610600" y="6077585"/>
            <a:ext cx="2743200"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D3303134-06A0-2848-985C-C1CD5B41EFA2}" type="slidenum">
              <a:rPr lang="en-GB" altLang="en-US" sz="1900">
                <a:solidFill>
                  <a:schemeClr val="tx1">
                    <a:lumMod val="75000"/>
                    <a:lumOff val="25000"/>
                  </a:schemeClr>
                </a:solidFill>
              </a:rPr>
              <a:pPr eaLnBrk="1" hangingPunct="1">
                <a:lnSpc>
                  <a:spcPct val="90000"/>
                </a:lnSpc>
                <a:spcAft>
                  <a:spcPts val="600"/>
                </a:spcAft>
              </a:pPr>
              <a:t>14</a:t>
            </a:fld>
            <a:endParaRPr lang="en-GB" altLang="en-US" sz="1900">
              <a:solidFill>
                <a:schemeClr val="tx1">
                  <a:lumMod val="75000"/>
                  <a:lumOff val="25000"/>
                </a:schemeClr>
              </a:solidFill>
            </a:endParaRPr>
          </a:p>
        </p:txBody>
      </p:sp>
    </p:spTree>
    <p:extLst>
      <p:ext uri="{BB962C8B-B14F-4D97-AF65-F5344CB8AC3E}">
        <p14:creationId xmlns:p14="http://schemas.microsoft.com/office/powerpoint/2010/main" val="410689625"/>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7E4A725-0478-4684-B715-2FE40092E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1AA83BD-675A-497E-9BFB-F1AF12266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79" name="Graphic 78">
            <a:extLst>
              <a:ext uri="{FF2B5EF4-FFF2-40B4-BE49-F238E27FC236}">
                <a16:creationId xmlns:a16="http://schemas.microsoft.com/office/drawing/2014/main" id="{891FA34B-370E-480D-8643-980A0D187E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54324" y="-2665475"/>
            <a:ext cx="5486400" cy="12188952"/>
          </a:xfrm>
          <a:prstGeom prst="rect">
            <a:avLst/>
          </a:prstGeom>
        </p:spPr>
      </p:pic>
      <p:sp>
        <p:nvSpPr>
          <p:cNvPr id="30721" name="Title 1">
            <a:extLst>
              <a:ext uri="{FF2B5EF4-FFF2-40B4-BE49-F238E27FC236}">
                <a16:creationId xmlns:a16="http://schemas.microsoft.com/office/drawing/2014/main" id="{09E93FD9-3749-2345-8777-99AAE3DECFDA}"/>
              </a:ext>
            </a:extLst>
          </p:cNvPr>
          <p:cNvSpPr>
            <a:spLocks noGrp="1"/>
          </p:cNvSpPr>
          <p:nvPr>
            <p:ph type="title"/>
          </p:nvPr>
        </p:nvSpPr>
        <p:spPr>
          <a:xfrm>
            <a:off x="1463040" y="685797"/>
            <a:ext cx="5029200" cy="2263779"/>
          </a:xfrm>
        </p:spPr>
        <p:txBody>
          <a:bodyPr anchor="t">
            <a:normAutofit/>
          </a:bodyPr>
          <a:lstStyle/>
          <a:p>
            <a:pPr eaLnBrk="1" hangingPunct="1"/>
            <a:r>
              <a:rPr lang="en-US" altLang="en-US" sz="5000">
                <a:ea typeface="ＭＳ Ｐゴシック" panose="020B0600070205080204" pitchFamily="34" charset="-128"/>
              </a:rPr>
              <a:t>Teksty reklamy?</a:t>
            </a:r>
          </a:p>
        </p:txBody>
      </p:sp>
      <p:sp>
        <p:nvSpPr>
          <p:cNvPr id="81" name="Rectangle 80">
            <a:extLst>
              <a:ext uri="{FF2B5EF4-FFF2-40B4-BE49-F238E27FC236}">
                <a16:creationId xmlns:a16="http://schemas.microsoft.com/office/drawing/2014/main" id="{CC39475D-31DD-4044-B548-695C3AC88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564739-8849-FF40-A78C-DBCE3C69145A}"/>
              </a:ext>
            </a:extLst>
          </p:cNvPr>
          <p:cNvSpPr>
            <a:spLocks noGrp="1"/>
          </p:cNvSpPr>
          <p:nvPr>
            <p:ph idx="1"/>
          </p:nvPr>
        </p:nvSpPr>
        <p:spPr>
          <a:xfrm>
            <a:off x="1463040" y="3133724"/>
            <a:ext cx="5029200" cy="2746621"/>
          </a:xfrm>
        </p:spPr>
        <p:txBody>
          <a:bodyPr>
            <a:normAutofit/>
          </a:bodyPr>
          <a:lstStyle/>
          <a:p>
            <a:pPr eaLnBrk="1" hangingPunct="1"/>
            <a:r>
              <a:rPr lang="pl-PL" altLang="en-US" sz="1800">
                <a:ea typeface="ＭＳ Ｐゴシック" panose="020B0600070205080204" pitchFamily="34" charset="-128"/>
              </a:rPr>
              <a:t>Teksty skierowane na któryś z tych celów mają inne cechy stylistyczne:</a:t>
            </a:r>
            <a:endParaRPr lang="en-US" altLang="en-US" sz="1800">
              <a:ea typeface="ＭＳ Ｐゴシック" panose="020B0600070205080204" pitchFamily="34" charset="-128"/>
            </a:endParaRPr>
          </a:p>
          <a:p>
            <a:pPr eaLnBrk="1" hangingPunct="1"/>
            <a:r>
              <a:rPr lang="pl-PL" altLang="en-US" sz="1800">
                <a:ea typeface="ＭＳ Ｐゴシック" panose="020B0600070205080204" pitchFamily="34" charset="-128"/>
              </a:rPr>
              <a:t>Np. reklama hard-sell zawiera konkretne informacje (cena, daty promocji).</a:t>
            </a:r>
            <a:endParaRPr lang="en-US" altLang="en-US" sz="1800">
              <a:ea typeface="ＭＳ Ｐゴシック" panose="020B0600070205080204" pitchFamily="34" charset="-128"/>
            </a:endParaRPr>
          </a:p>
          <a:p>
            <a:pPr eaLnBrk="1" hangingPunct="1"/>
            <a:r>
              <a:rPr lang="pl-PL" altLang="en-US" sz="1800">
                <a:ea typeface="ＭＳ Ｐゴシック" panose="020B0600070205080204" pitchFamily="34" charset="-128"/>
              </a:rPr>
              <a:t>Reklamy wizerunkowe to nastrój, klimat, kolory, muzyka, atmosfera.</a:t>
            </a:r>
            <a:endParaRPr lang="en-US" altLang="en-US" sz="1800">
              <a:ea typeface="ＭＳ Ｐゴシック" panose="020B0600070205080204" pitchFamily="34" charset="-128"/>
            </a:endParaRPr>
          </a:p>
          <a:p>
            <a:pPr eaLnBrk="1" hangingPunct="1"/>
            <a:endParaRPr lang="en-US" altLang="en-US" sz="1800">
              <a:ea typeface="ＭＳ Ｐゴシック" panose="020B0600070205080204" pitchFamily="34" charset="-128"/>
            </a:endParaRPr>
          </a:p>
        </p:txBody>
      </p:sp>
      <p:pic>
        <p:nvPicPr>
          <p:cNvPr id="30725" name="Picture 5" descr="soft sell.jpg">
            <a:extLst>
              <a:ext uri="{FF2B5EF4-FFF2-40B4-BE49-F238E27FC236}">
                <a16:creationId xmlns:a16="http://schemas.microsoft.com/office/drawing/2014/main" id="{C32295F0-58AB-284A-AC6C-3046BD50E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768665" y="734606"/>
            <a:ext cx="2306761" cy="265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ard sell.png">
            <a:extLst>
              <a:ext uri="{FF2B5EF4-FFF2-40B4-BE49-F238E27FC236}">
                <a16:creationId xmlns:a16="http://schemas.microsoft.com/office/drawing/2014/main" id="{E27FFECD-B222-1B41-9067-206124268F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68665" y="3451463"/>
            <a:ext cx="4523656" cy="265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140AF06-9CEE-0149-96D6-F8F59468B760}"/>
              </a:ext>
            </a:extLst>
          </p:cNvPr>
          <p:cNvSpPr>
            <a:spLocks noGrp="1"/>
          </p:cNvSpPr>
          <p:nvPr>
            <p:ph type="ftr" sz="quarter" idx="11"/>
          </p:nvPr>
        </p:nvSpPr>
        <p:spPr>
          <a:xfrm>
            <a:off x="2133600"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BCD21B95-0189-0C48-9DC3-24171909146D}"/>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783A5A0A-789D-A543-A027-7C8965604ED0}" type="slidenum">
              <a:rPr lang="en-GB" altLang="en-US" sz="1000">
                <a:solidFill>
                  <a:schemeClr val="accent2"/>
                </a:solidFill>
              </a:rPr>
              <a:pPr eaLnBrk="1" hangingPunct="1">
                <a:spcAft>
                  <a:spcPts val="600"/>
                </a:spcAft>
              </a:pPr>
              <a:t>15</a:t>
            </a:fld>
            <a:endParaRPr lang="en-GB" altLang="en-US" sz="1000">
              <a:solidFill>
                <a:schemeClr val="accent2"/>
              </a:solidFill>
            </a:endParaRPr>
          </a:p>
        </p:txBody>
      </p:sp>
      <p:sp>
        <p:nvSpPr>
          <p:cNvPr id="83" name="Rectangle 82">
            <a:extLst>
              <a:ext uri="{FF2B5EF4-FFF2-40B4-BE49-F238E27FC236}">
                <a16:creationId xmlns:a16="http://schemas.microsoft.com/office/drawing/2014/main" id="{0CC09B87-F9EC-4D7E-BF0F-8794D5479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623877"/>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Title 1">
            <a:extLst>
              <a:ext uri="{FF2B5EF4-FFF2-40B4-BE49-F238E27FC236}">
                <a16:creationId xmlns:a16="http://schemas.microsoft.com/office/drawing/2014/main" id="{8AD0F373-D4F5-B34E-AE29-4E3B403CB9C7}"/>
              </a:ext>
            </a:extLst>
          </p:cNvPr>
          <p:cNvSpPr>
            <a:spLocks noGrp="1"/>
          </p:cNvSpPr>
          <p:nvPr>
            <p:ph type="title"/>
          </p:nvPr>
        </p:nvSpPr>
        <p:spPr>
          <a:xfrm>
            <a:off x="686834" y="1153572"/>
            <a:ext cx="3200400" cy="4461163"/>
          </a:xfrm>
        </p:spPr>
        <p:txBody>
          <a:bodyPr>
            <a:normAutofit/>
          </a:bodyPr>
          <a:lstStyle/>
          <a:p>
            <a:pPr marL="342900" indent="-342900"/>
            <a:r>
              <a:rPr lang="en-GB" altLang="en-US" sz="4100" b="1">
                <a:solidFill>
                  <a:srgbClr val="FFFFFF"/>
                </a:solidFill>
                <a:ea typeface="ＭＳ Ｐゴシック" panose="020B0600070205080204" pitchFamily="34" charset="-128"/>
              </a:rPr>
              <a:t>Zasada identyfikacji:</a:t>
            </a:r>
            <a:endParaRPr lang="en-US" altLang="en-US" sz="4100">
              <a:solidFill>
                <a:srgbClr val="FFFFFF"/>
              </a:solidFill>
              <a:ea typeface="ＭＳ Ｐゴシック" panose="020B0600070205080204" pitchFamily="34" charset="-128"/>
            </a:endParaRPr>
          </a:p>
        </p:txBody>
      </p:sp>
      <p:sp>
        <p:nvSpPr>
          <p:cNvPr id="74" name="Arc 7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903701-FB85-7840-826C-0D965A90F7A4}"/>
              </a:ext>
            </a:extLst>
          </p:cNvPr>
          <p:cNvSpPr>
            <a:spLocks noGrp="1"/>
          </p:cNvSpPr>
          <p:nvPr>
            <p:ph idx="1"/>
          </p:nvPr>
        </p:nvSpPr>
        <p:spPr>
          <a:xfrm>
            <a:off x="4447308" y="591344"/>
            <a:ext cx="6906491" cy="5585619"/>
          </a:xfrm>
        </p:spPr>
        <p:txBody>
          <a:bodyPr anchor="ctr">
            <a:normAutofit/>
          </a:bodyPr>
          <a:lstStyle/>
          <a:p>
            <a:pPr lvl="2" eaLnBrk="1" hangingPunct="1"/>
            <a:r>
              <a:rPr lang="pl-PL" altLang="en-US" dirty="0">
                <a:ea typeface="ＭＳ Ｐゴシック" panose="020B0600070205080204" pitchFamily="34" charset="-128"/>
              </a:rPr>
              <a:t>Lubimy odbiorcę, chcemy się z nim zaprzyjaźnić, nawiązać kontakt </a:t>
            </a:r>
            <a:endParaRPr lang="en-US" altLang="en-US">
              <a:ea typeface="ＭＳ Ｐゴシック" panose="020B0600070205080204" pitchFamily="34" charset="-128"/>
            </a:endParaRPr>
          </a:p>
          <a:p>
            <a:pPr lvl="2" eaLnBrk="1" hangingPunct="1"/>
            <a:r>
              <a:rPr lang="pl-PL" altLang="en-US" dirty="0">
                <a:ea typeface="ＭＳ Ｐゴシック" panose="020B0600070205080204" pitchFamily="34" charset="-128"/>
              </a:rPr>
              <a:t>Staramy się zatem akceptować odbiorcę, przynajmniej w pewnych zakresach. Np. „ponieważ jesteś inteligentny, to na pewno sobie z tym poradzisz”, a nie „zmobilizuj się, bo jesteś tak głupi, że to zadanie może cię przerosnąć”.</a:t>
            </a:r>
            <a:endParaRPr lang="pl-PL" altLang="en-US">
              <a:ea typeface="ＭＳ Ｐゴシック" panose="020B0600070205080204" pitchFamily="34" charset="-128"/>
            </a:endParaRPr>
          </a:p>
          <a:p>
            <a:pPr marL="0" indent="0" eaLnBrk="1" hangingPunct="1">
              <a:buNone/>
            </a:pPr>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3C795CF9-E674-574B-BCC6-29882BD197C0}"/>
              </a:ext>
            </a:extLst>
          </p:cNvPr>
          <p:cNvSpPr>
            <a:spLocks noGrp="1"/>
          </p:cNvSpPr>
          <p:nvPr>
            <p:ph type="ftr" sz="quarter" idx="11"/>
          </p:nvPr>
        </p:nvSpPr>
        <p:spPr>
          <a:xfrm>
            <a:off x="4038600" y="6356350"/>
            <a:ext cx="5251174" cy="365125"/>
          </a:xfrm>
        </p:spPr>
        <p:txBody>
          <a:bodyPr>
            <a:normAutofit/>
          </a:bodyPr>
          <a:lstStyle/>
          <a:p>
            <a:pPr>
              <a:spcAft>
                <a:spcPts val="600"/>
              </a:spcAft>
              <a:defRPr/>
            </a:pPr>
            <a:r>
              <a:rPr lang="en-GB"/>
              <a:t>RETORYKA RETORYKA RETORYKA </a:t>
            </a:r>
          </a:p>
        </p:txBody>
      </p:sp>
      <p:sp>
        <p:nvSpPr>
          <p:cNvPr id="5" name="Slide Number Placeholder 4">
            <a:extLst>
              <a:ext uri="{FF2B5EF4-FFF2-40B4-BE49-F238E27FC236}">
                <a16:creationId xmlns:a16="http://schemas.microsoft.com/office/drawing/2014/main" id="{96F8B5B3-A2D3-C448-A70A-C4660484D106}"/>
              </a:ext>
            </a:extLst>
          </p:cNvPr>
          <p:cNvSpPr>
            <a:spLocks noGrp="1"/>
          </p:cNvSpPr>
          <p:nvPr>
            <p:ph type="sldNum" sz="quarter" idx="12"/>
          </p:nvPr>
        </p:nvSpPr>
        <p:spPr>
          <a:xfrm>
            <a:off x="9541564" y="6356350"/>
            <a:ext cx="1812235"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8087798C-93EE-1C49-95B6-64A18E29F593}" type="slidenum">
              <a:rPr lang="en-GB" altLang="en-US" sz="1900"/>
              <a:pPr eaLnBrk="1" hangingPunct="1">
                <a:lnSpc>
                  <a:spcPct val="90000"/>
                </a:lnSpc>
                <a:spcAft>
                  <a:spcPts val="600"/>
                </a:spcAft>
              </a:pPr>
              <a:t>16</a:t>
            </a:fld>
            <a:endParaRPr lang="en-GB" altLang="en-US" sz="1900"/>
          </a:p>
        </p:txBody>
      </p:sp>
    </p:spTree>
    <p:extLst>
      <p:ext uri="{BB962C8B-B14F-4D97-AF65-F5344CB8AC3E}">
        <p14:creationId xmlns:p14="http://schemas.microsoft.com/office/powerpoint/2010/main" val="3274432656"/>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F3E7DE-BCDD-064D-9EAE-B994B1DE1841}"/>
              </a:ext>
            </a:extLst>
          </p:cNvPr>
          <p:cNvSpPr>
            <a:spLocks noGrp="1"/>
          </p:cNvSpPr>
          <p:nvPr>
            <p:ph type="title"/>
          </p:nvPr>
        </p:nvSpPr>
        <p:spPr>
          <a:xfrm>
            <a:off x="686834" y="1153572"/>
            <a:ext cx="3200400" cy="4461163"/>
          </a:xfrm>
        </p:spPr>
        <p:txBody>
          <a:bodyPr>
            <a:normAutofit/>
          </a:bodyPr>
          <a:lstStyle/>
          <a:p>
            <a:r>
              <a:rPr lang="en-GB" altLang="en-US">
                <a:solidFill>
                  <a:srgbClr val="FFFFFF"/>
                </a:solidFill>
                <a:ea typeface="ＭＳ Ｐゴシック" panose="020B0600070205080204" pitchFamily="34" charset="-128"/>
              </a:rPr>
              <a:t>Przejawy identyfikacji:</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B71BCD-4531-0E40-B71D-8ED73900CD25}"/>
              </a:ext>
            </a:extLst>
          </p:cNvPr>
          <p:cNvSpPr>
            <a:spLocks noGrp="1"/>
          </p:cNvSpPr>
          <p:nvPr>
            <p:ph idx="1"/>
          </p:nvPr>
        </p:nvSpPr>
        <p:spPr>
          <a:xfrm>
            <a:off x="4447308" y="591344"/>
            <a:ext cx="6906491" cy="5585619"/>
          </a:xfrm>
        </p:spPr>
        <p:txBody>
          <a:bodyPr anchor="ctr">
            <a:normAutofit/>
          </a:bodyPr>
          <a:lstStyle/>
          <a:p>
            <a:pPr lvl="2"/>
            <a:r>
              <a:rPr lang="pl-PL" altLang="en-US" dirty="0">
                <a:ea typeface="ＭＳ Ｐゴシック" panose="020B0600070205080204" pitchFamily="34" charset="-128"/>
              </a:rPr>
              <a:t>Można to po prostu odbiorcy powiedzieć.</a:t>
            </a:r>
            <a:endParaRPr lang="en-US" altLang="en-US" dirty="0">
              <a:ea typeface="ＭＳ Ｐゴシック" panose="020B0600070205080204" pitchFamily="34" charset="-128"/>
            </a:endParaRPr>
          </a:p>
          <a:p>
            <a:pPr lvl="2"/>
            <a:r>
              <a:rPr lang="pl-PL" altLang="en-US" dirty="0">
                <a:ea typeface="ＭＳ Ｐゴシック" panose="020B0600070205080204" pitchFamily="34" charset="-128"/>
              </a:rPr>
              <a:t>Można odbiorcę naśladować, pokazać mu, że się jest do niego podobnym</a:t>
            </a:r>
            <a:endParaRPr lang="en-US" dirty="0"/>
          </a:p>
        </p:txBody>
      </p:sp>
    </p:spTree>
    <p:extLst>
      <p:ext uri="{BB962C8B-B14F-4D97-AF65-F5344CB8AC3E}">
        <p14:creationId xmlns:p14="http://schemas.microsoft.com/office/powerpoint/2010/main" val="248671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DBA0757-44AE-7B47-A805-ADC2F3090FAA}"/>
              </a:ext>
            </a:extLst>
          </p:cNvPr>
          <p:cNvSpPr>
            <a:spLocks noGrp="1"/>
          </p:cNvSpPr>
          <p:nvPr>
            <p:ph type="title"/>
          </p:nvPr>
        </p:nvSpPr>
        <p:spPr>
          <a:xfrm>
            <a:off x="4965430" y="629268"/>
            <a:ext cx="6586491" cy="1286160"/>
          </a:xfrm>
        </p:spPr>
        <p:txBody>
          <a:bodyPr anchor="b">
            <a:normAutofit/>
          </a:bodyPr>
          <a:lstStyle/>
          <a:p>
            <a:pPr eaLnBrk="1" hangingPunct="1"/>
            <a:r>
              <a:rPr lang="pl-PL" altLang="en-US" b="1">
                <a:ea typeface="ＭＳ Ｐゴシック" panose="020B0600070205080204" pitchFamily="34" charset="-128"/>
              </a:rPr>
              <a:t>Zasada aktualności </a:t>
            </a:r>
            <a:endParaRPr lang="en-US" altLang="en-US">
              <a:ea typeface="ＭＳ Ｐゴシック" panose="020B0600070205080204" pitchFamily="34" charset="-128"/>
            </a:endParaRPr>
          </a:p>
        </p:txBody>
      </p:sp>
      <p:pic>
        <p:nvPicPr>
          <p:cNvPr id="34821" name="Picture 34820">
            <a:extLst>
              <a:ext uri="{FF2B5EF4-FFF2-40B4-BE49-F238E27FC236}">
                <a16:creationId xmlns:a16="http://schemas.microsoft.com/office/drawing/2014/main" id="{A2E3E039-DF5E-4C9A-8E7C-AFF7BFA11C82}"/>
              </a:ext>
            </a:extLst>
          </p:cNvPr>
          <p:cNvPicPr>
            <a:picLocks noChangeAspect="1"/>
          </p:cNvPicPr>
          <p:nvPr/>
        </p:nvPicPr>
        <p:blipFill rotWithShape="1">
          <a:blip r:embed="rId2"/>
          <a:srcRect l="40810" r="28265" b="-1"/>
          <a:stretch/>
        </p:blipFill>
        <p:spPr>
          <a:xfrm>
            <a:off x="20" y="10"/>
            <a:ext cx="4635571" cy="6857990"/>
          </a:xfrm>
          <a:prstGeom prst="rect">
            <a:avLst/>
          </a:prstGeom>
          <a:effectLst/>
        </p:spPr>
      </p:pic>
      <p:cxnSp>
        <p:nvCxnSpPr>
          <p:cNvPr id="34823" name="Straight Connector 13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FE555E4-665C-6A47-A8C0-F5806F0BA616}"/>
              </a:ext>
            </a:extLst>
          </p:cNvPr>
          <p:cNvSpPr>
            <a:spLocks noGrp="1"/>
          </p:cNvSpPr>
          <p:nvPr>
            <p:ph type="ftr" sz="quarter" idx="11"/>
          </p:nvPr>
        </p:nvSpPr>
        <p:spPr>
          <a:xfrm>
            <a:off x="4965430" y="6356350"/>
            <a:ext cx="4139134" cy="365125"/>
          </a:xfrm>
        </p:spPr>
        <p:txBody>
          <a:bodyPr>
            <a:normAutofit/>
          </a:bodyPr>
          <a:lstStyle/>
          <a:p>
            <a:pPr algn="l">
              <a:spcAft>
                <a:spcPts val="600"/>
              </a:spcAft>
              <a:defRPr/>
            </a:pPr>
            <a:r>
              <a:rPr lang="en-GB"/>
              <a:t>RETORYKA RETORYKA RETORYKA </a:t>
            </a:r>
          </a:p>
        </p:txBody>
      </p:sp>
      <p:sp>
        <p:nvSpPr>
          <p:cNvPr id="5" name="Slide Number Placeholder 4">
            <a:extLst>
              <a:ext uri="{FF2B5EF4-FFF2-40B4-BE49-F238E27FC236}">
                <a16:creationId xmlns:a16="http://schemas.microsoft.com/office/drawing/2014/main" id="{32F4FE36-EBCC-3B4A-85E5-F4E5CAF43C72}"/>
              </a:ext>
            </a:extLst>
          </p:cNvPr>
          <p:cNvSpPr>
            <a:spLocks noGrp="1"/>
          </p:cNvSpPr>
          <p:nvPr>
            <p:ph type="sldNum" sz="quarter" idx="12"/>
          </p:nvPr>
        </p:nvSpPr>
        <p:spPr>
          <a:xfrm>
            <a:off x="10167042" y="6356350"/>
            <a:ext cx="118675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C672ACC3-01E5-3447-8E76-EC3207DE92F4}" type="slidenum">
              <a:rPr lang="en-GB" altLang="en-US" sz="1900" smtClean="0"/>
              <a:pPr eaLnBrk="1" hangingPunct="1">
                <a:lnSpc>
                  <a:spcPct val="90000"/>
                </a:lnSpc>
                <a:spcAft>
                  <a:spcPts val="600"/>
                </a:spcAft>
              </a:pPr>
              <a:t>18</a:t>
            </a:fld>
            <a:endParaRPr lang="en-GB" altLang="en-US" sz="1900"/>
          </a:p>
        </p:txBody>
      </p:sp>
      <p:graphicFrame>
        <p:nvGraphicFramePr>
          <p:cNvPr id="34819" name="Content Placeholder 2">
            <a:extLst>
              <a:ext uri="{FF2B5EF4-FFF2-40B4-BE49-F238E27FC236}">
                <a16:creationId xmlns:a16="http://schemas.microsoft.com/office/drawing/2014/main" id="{C68B521C-861D-46E8-9DC4-158DA0CA6A9A}"/>
              </a:ext>
            </a:extLst>
          </p:cNvPr>
          <p:cNvGraphicFramePr>
            <a:graphicFrameLocks noGrp="1"/>
          </p:cNvGraphicFramePr>
          <p:nvPr>
            <p:ph idx="1"/>
            <p:extLst>
              <p:ext uri="{D42A27DB-BD31-4B8C-83A1-F6EECF244321}">
                <p14:modId xmlns:p14="http://schemas.microsoft.com/office/powerpoint/2010/main" val="194141896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709060"/>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A3403D0-23AC-4B03-8081-0982C43DD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5B1F9C8-178C-42CE-AED4-A58839B79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5841" name="Title 1">
            <a:extLst>
              <a:ext uri="{FF2B5EF4-FFF2-40B4-BE49-F238E27FC236}">
                <a16:creationId xmlns:a16="http://schemas.microsoft.com/office/drawing/2014/main" id="{DE380924-8903-734F-AD79-DFCDAF469B21}"/>
              </a:ext>
            </a:extLst>
          </p:cNvPr>
          <p:cNvSpPr>
            <a:spLocks noGrp="1"/>
          </p:cNvSpPr>
          <p:nvPr>
            <p:ph type="title"/>
          </p:nvPr>
        </p:nvSpPr>
        <p:spPr>
          <a:xfrm>
            <a:off x="1463040" y="685800"/>
            <a:ext cx="4432937" cy="2386106"/>
          </a:xfrm>
        </p:spPr>
        <p:txBody>
          <a:bodyPr anchor="t">
            <a:normAutofit/>
          </a:bodyPr>
          <a:lstStyle/>
          <a:p>
            <a:pPr marL="342900" indent="-342900"/>
            <a:r>
              <a:rPr lang="en-GB" altLang="en-US" sz="5000" b="1">
                <a:ea typeface="ＭＳ Ｐゴシック" panose="020B0600070205080204" pitchFamily="34" charset="-128"/>
              </a:rPr>
              <a:t>Zasada apelu formalnego:</a:t>
            </a:r>
            <a:endParaRPr lang="en-US" altLang="en-US" sz="5000">
              <a:ea typeface="ＭＳ Ｐゴシック" panose="020B0600070205080204" pitchFamily="34" charset="-128"/>
            </a:endParaRPr>
          </a:p>
        </p:txBody>
      </p:sp>
      <p:sp>
        <p:nvSpPr>
          <p:cNvPr id="78" name="Rectangle 77">
            <a:extLst>
              <a:ext uri="{FF2B5EF4-FFF2-40B4-BE49-F238E27FC236}">
                <a16:creationId xmlns:a16="http://schemas.microsoft.com/office/drawing/2014/main" id="{B0CEF843-5EDB-4EFF-9FC3-B058D4CD2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062B83-103D-7446-8679-813A83FB201A}"/>
              </a:ext>
            </a:extLst>
          </p:cNvPr>
          <p:cNvSpPr>
            <a:spLocks noGrp="1"/>
          </p:cNvSpPr>
          <p:nvPr>
            <p:ph idx="1"/>
          </p:nvPr>
        </p:nvSpPr>
        <p:spPr>
          <a:xfrm>
            <a:off x="1463040" y="3133724"/>
            <a:ext cx="4432937" cy="3038476"/>
          </a:xfrm>
        </p:spPr>
        <p:txBody>
          <a:bodyPr>
            <a:normAutofit/>
          </a:bodyPr>
          <a:lstStyle/>
          <a:p>
            <a:pPr eaLnBrk="1" hangingPunct="1"/>
            <a:r>
              <a:rPr lang="pl-PL" altLang="en-US" sz="1800">
                <a:ea typeface="ＭＳ Ｐゴシック" panose="020B0600070205080204" pitchFamily="34" charset="-128"/>
              </a:rPr>
              <a:t>Tekst, który ma walory retoryczne, jest atrakcyjny pod względem swojej formy. </a:t>
            </a:r>
            <a:endParaRPr lang="en-US" altLang="en-US" sz="1800">
              <a:ea typeface="ＭＳ Ｐゴシック" panose="020B0600070205080204" pitchFamily="34" charset="-128"/>
            </a:endParaRPr>
          </a:p>
          <a:p>
            <a:pPr eaLnBrk="1" hangingPunct="1"/>
            <a:r>
              <a:rPr lang="pl-PL" altLang="en-US" sz="1800">
                <a:ea typeface="ＭＳ Ｐゴシック" panose="020B0600070205080204" pitchFamily="34" charset="-128"/>
              </a:rPr>
              <a:t>Forma jest istotna. Nośnik informacji jest informacją! Ładne słowa, zdania, akapity (e-mail oficjalny).</a:t>
            </a:r>
            <a:endParaRPr lang="en-US" altLang="en-US" sz="1800">
              <a:ea typeface="ＭＳ Ｐゴシック" panose="020B0600070205080204" pitchFamily="34" charset="-128"/>
            </a:endParaRPr>
          </a:p>
          <a:p>
            <a:pPr eaLnBrk="1" hangingPunct="1"/>
            <a:endParaRPr lang="en-US" altLang="en-US" sz="1800">
              <a:ea typeface="ＭＳ Ｐゴシック" panose="020B0600070205080204" pitchFamily="34" charset="-128"/>
            </a:endParaRPr>
          </a:p>
        </p:txBody>
      </p:sp>
      <p:pic>
        <p:nvPicPr>
          <p:cNvPr id="35845" name="Picture 5" descr="email formalny.png">
            <a:extLst>
              <a:ext uri="{FF2B5EF4-FFF2-40B4-BE49-F238E27FC236}">
                <a16:creationId xmlns:a16="http://schemas.microsoft.com/office/drawing/2014/main" id="{5630D69C-66B2-214D-A0DA-1CC51AAA1F4A}"/>
              </a:ext>
            </a:extLst>
          </p:cNvPr>
          <p:cNvPicPr>
            <a:picLocks noChangeAspect="1"/>
          </p:cNvPicPr>
          <p:nvPr/>
        </p:nvPicPr>
        <p:blipFill rotWithShape="1">
          <a:blip r:embed="rId2">
            <a:extLst>
              <a:ext uri="{28A0092B-C50C-407E-A947-70E740481C1C}">
                <a14:useLocalDpi xmlns:a14="http://schemas.microsoft.com/office/drawing/2010/main" val="0"/>
              </a:ext>
            </a:extLst>
          </a:blip>
          <a:srcRect l="11159" r="15740" b="-1"/>
          <a:stretch/>
        </p:blipFill>
        <p:spPr bwMode="auto">
          <a:xfrm>
            <a:off x="6296024" y="4393"/>
            <a:ext cx="5895975" cy="61678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A3ADFA13-F0AD-7C4C-A519-788824A89B02}"/>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78DB17D1-D12A-704D-8409-17D264286257}"/>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359785C6-B4F9-0847-BE26-D78B28916147}" type="slidenum">
              <a:rPr lang="en-GB" altLang="en-US" sz="1000">
                <a:solidFill>
                  <a:schemeClr val="accent2"/>
                </a:solidFill>
              </a:rPr>
              <a:pPr eaLnBrk="1" hangingPunct="1">
                <a:spcAft>
                  <a:spcPts val="600"/>
                </a:spcAft>
              </a:pPr>
              <a:t>19</a:t>
            </a:fld>
            <a:endParaRPr lang="en-GB" altLang="en-US" sz="1000">
              <a:solidFill>
                <a:schemeClr val="accent2"/>
              </a:solidFill>
            </a:endParaRPr>
          </a:p>
        </p:txBody>
      </p:sp>
      <p:sp>
        <p:nvSpPr>
          <p:cNvPr id="80" name="Rectangle 79">
            <a:extLst>
              <a:ext uri="{FF2B5EF4-FFF2-40B4-BE49-F238E27FC236}">
                <a16:creationId xmlns:a16="http://schemas.microsoft.com/office/drawing/2014/main" id="{DC0FE031-FEED-4A22-95A5-5747EEB94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30335"/>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6D22-42E2-6046-8590-479FA40C29D5}"/>
              </a:ext>
            </a:extLst>
          </p:cNvPr>
          <p:cNvSpPr>
            <a:spLocks noGrp="1"/>
          </p:cNvSpPr>
          <p:nvPr>
            <p:ph type="title"/>
          </p:nvPr>
        </p:nvSpPr>
        <p:spPr/>
        <p:txBody>
          <a:bodyPr>
            <a:normAutofit/>
          </a:bodyPr>
          <a:lstStyle/>
          <a:p>
            <a:pPr eaLnBrk="1" hangingPunct="1"/>
            <a:r>
              <a:rPr lang="pl-PL" altLang="en-US" sz="4100" b="1">
                <a:ea typeface="ＭＳ Ｐゴシック" panose="020B0600070205080204" pitchFamily="34" charset="-128"/>
              </a:rPr>
              <a:t>RETORYKA: Sztuka myślenia krytycznego</a:t>
            </a:r>
            <a:endParaRPr lang="en-US" altLang="en-US" sz="410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4C4AA9A8-BF8C-024B-BF9D-019F28AB5A64}"/>
              </a:ext>
            </a:extLst>
          </p:cNvPr>
          <p:cNvSpPr>
            <a:spLocks noGrp="1"/>
          </p:cNvSpPr>
          <p:nvPr>
            <p:ph idx="1"/>
          </p:nvPr>
        </p:nvSpPr>
        <p:spPr/>
        <p:txBody>
          <a:bodyPr>
            <a:normAutofit/>
          </a:bodyPr>
          <a:lstStyle/>
          <a:p>
            <a:pPr marL="36513" indent="0">
              <a:lnSpc>
                <a:spcPct val="80000"/>
              </a:lnSpc>
              <a:buNone/>
            </a:pPr>
            <a:r>
              <a:rPr lang="pl-PL" altLang="en-US" sz="2300" b="1">
                <a:ea typeface="ＭＳ Ｐゴシック" panose="020B0600070205080204" pitchFamily="34" charset="-128"/>
              </a:rPr>
              <a:t> </a:t>
            </a:r>
            <a:endParaRPr lang="en-US" altLang="en-US" sz="2300">
              <a:ea typeface="ＭＳ Ｐゴシック" panose="020B0600070205080204" pitchFamily="34" charset="-128"/>
            </a:endParaRPr>
          </a:p>
          <a:p>
            <a:pPr marL="36513" indent="0">
              <a:lnSpc>
                <a:spcPct val="80000"/>
              </a:lnSpc>
            </a:pPr>
            <a:r>
              <a:rPr lang="pl-PL" altLang="en-US" sz="2300" i="1">
                <a:ea typeface="ＭＳ Ｐゴシック" panose="020B0600070205080204" pitchFamily="34" charset="-128"/>
              </a:rPr>
              <a:t>Kurs wykorzystuje badania retoryczne jako okazję do nauczania myślenia krytycznego. Poprzez analizy tekstów pisanych, mówionych, a także obrazów, studenci rozwijają umiejętności krytycznej oceny różnych rodzajów tekstów i umiejętność wnioskowania, argumentowania i komponowania dyskursów.  </a:t>
            </a:r>
          </a:p>
          <a:p>
            <a:pPr marL="36513" indent="0">
              <a:lnSpc>
                <a:spcPct val="80000"/>
              </a:lnSpc>
            </a:pPr>
            <a:r>
              <a:rPr lang="pl-PL" altLang="en-US" sz="2300" i="1">
                <a:ea typeface="ＭＳ Ｐゴシック" panose="020B0600070205080204" pitchFamily="34" charset="-128"/>
              </a:rPr>
              <a:t>Studenci poznają także wszystkie podstawowe strategie retoryczne na konkretnych przykładach języka polityki i publicystyki. </a:t>
            </a:r>
          </a:p>
          <a:p>
            <a:pPr marL="36513" indent="0">
              <a:lnSpc>
                <a:spcPct val="80000"/>
              </a:lnSpc>
            </a:pPr>
            <a:r>
              <a:rPr lang="pl-PL" altLang="en-US" sz="2300" i="1">
                <a:ea typeface="ＭＳ Ｐゴシック" panose="020B0600070205080204" pitchFamily="34" charset="-128"/>
              </a:rPr>
              <a:t>Kurs jest także okazją do nauczenia się komponowania, argumentacji i wnioskowania, a także generowania oryginalnych idei własnych. </a:t>
            </a:r>
            <a:endParaRPr lang="en-US" altLang="en-US" sz="2300">
              <a:ea typeface="ＭＳ Ｐゴシック" panose="020B0600070205080204" pitchFamily="34" charset="-128"/>
            </a:endParaRPr>
          </a:p>
          <a:p>
            <a:pPr marL="36513" indent="0">
              <a:lnSpc>
                <a:spcPct val="80000"/>
              </a:lnSpc>
            </a:pPr>
            <a:endParaRPr lang="en-US" altLang="en-US" sz="230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7B8DB438-826F-9447-942F-12A1E98D17EB}"/>
              </a:ext>
            </a:extLst>
          </p:cNvPr>
          <p:cNvSpPr>
            <a:spLocks noGrp="1"/>
          </p:cNvSpPr>
          <p:nvPr>
            <p:ph type="ftr" sz="quarter" idx="11"/>
          </p:nvPr>
        </p:nvSpPr>
        <p:spPr/>
        <p:txBody>
          <a:bodyPr/>
          <a:lstStyle/>
          <a:p>
            <a:pPr>
              <a:defRPr/>
            </a:pPr>
            <a:r>
              <a:rPr lang="en-GB"/>
              <a:t>RETORYKA RETORYKA RETORYKA </a:t>
            </a:r>
          </a:p>
        </p:txBody>
      </p:sp>
      <p:sp>
        <p:nvSpPr>
          <p:cNvPr id="5" name="Slide Number Placeholder 4">
            <a:extLst>
              <a:ext uri="{FF2B5EF4-FFF2-40B4-BE49-F238E27FC236}">
                <a16:creationId xmlns:a16="http://schemas.microsoft.com/office/drawing/2014/main" id="{D2F864EB-DE1C-3F40-B3D6-55BE6599AEDE}"/>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6DFA2AC-CCA5-F540-88B3-57A143B397AC}" type="slidenum">
              <a:rPr lang="en-GB" altLang="en-US" sz="1000">
                <a:solidFill>
                  <a:srgbClr val="9B9A98"/>
                </a:solidFill>
              </a:rPr>
              <a:pPr eaLnBrk="1" hangingPunct="1"/>
              <a:t>2</a:t>
            </a:fld>
            <a:endParaRPr lang="en-GB" altLang="en-US" sz="1000">
              <a:solidFill>
                <a:srgbClr val="9B9A98"/>
              </a:solidFill>
            </a:endParaRPr>
          </a:p>
        </p:txBody>
      </p:sp>
    </p:spTree>
    <p:extLst>
      <p:ext uri="{BB962C8B-B14F-4D97-AF65-F5344CB8AC3E}">
        <p14:creationId xmlns:p14="http://schemas.microsoft.com/office/powerpoint/2010/main" val="3516443008"/>
      </p:ext>
    </p:extLst>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5" name="Title 1">
            <a:extLst>
              <a:ext uri="{FF2B5EF4-FFF2-40B4-BE49-F238E27FC236}">
                <a16:creationId xmlns:a16="http://schemas.microsoft.com/office/drawing/2014/main" id="{EC4E452F-9910-1340-B127-B1B2AD0D81D4}"/>
              </a:ext>
            </a:extLst>
          </p:cNvPr>
          <p:cNvSpPr>
            <a:spLocks noGrp="1"/>
          </p:cNvSpPr>
          <p:nvPr>
            <p:ph type="title"/>
          </p:nvPr>
        </p:nvSpPr>
        <p:spPr>
          <a:xfrm>
            <a:off x="643467" y="1698171"/>
            <a:ext cx="3962061" cy="4516360"/>
          </a:xfrm>
        </p:spPr>
        <p:txBody>
          <a:bodyPr anchor="t">
            <a:normAutofit/>
          </a:bodyPr>
          <a:lstStyle/>
          <a:p>
            <a:pPr marL="342900" indent="-342900"/>
            <a:r>
              <a:rPr lang="en-GB" altLang="en-US" sz="3600" b="1">
                <a:ea typeface="ＭＳ Ｐゴシック" panose="020B0600070205080204" pitchFamily="34" charset="-128"/>
              </a:rPr>
              <a:t>Zasada decorum / stosowności:</a:t>
            </a:r>
            <a:endParaRPr lang="en-US" altLang="en-US" sz="3600">
              <a:ea typeface="ＭＳ Ｐゴシック" panose="020B0600070205080204" pitchFamily="34" charset="-128"/>
            </a:endParaRPr>
          </a:p>
        </p:txBody>
      </p:sp>
      <p:sp>
        <p:nvSpPr>
          <p:cNvPr id="72" name="Rectangle 7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Rectangle 7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F97F648-F948-B647-B9BA-71CA2ADB2F64}"/>
              </a:ext>
            </a:extLst>
          </p:cNvPr>
          <p:cNvSpPr>
            <a:spLocks noGrp="1"/>
          </p:cNvSpPr>
          <p:nvPr>
            <p:ph idx="1"/>
          </p:nvPr>
        </p:nvSpPr>
        <p:spPr>
          <a:xfrm>
            <a:off x="5070020" y="1698170"/>
            <a:ext cx="6478513" cy="4516361"/>
          </a:xfrm>
        </p:spPr>
        <p:txBody>
          <a:bodyPr>
            <a:normAutofit/>
          </a:bodyPr>
          <a:lstStyle/>
          <a:p>
            <a:pPr eaLnBrk="1" hangingPunct="1"/>
            <a:r>
              <a:rPr lang="pl-PL" altLang="en-US" sz="1300">
                <a:ea typeface="ＭＳ Ｐゴシック" panose="020B0600070205080204" pitchFamily="34" charset="-128"/>
              </a:rPr>
              <a:t>Historyczne rozumienie, ważny element zachowań społecznych.</a:t>
            </a:r>
            <a:endParaRPr lang="en-US" altLang="en-US" sz="1300">
              <a:ea typeface="ＭＳ Ｐゴシック" panose="020B0600070205080204" pitchFamily="34" charset="-128"/>
            </a:endParaRPr>
          </a:p>
          <a:p>
            <a:pPr eaLnBrk="1" hangingPunct="1"/>
            <a:r>
              <a:rPr lang="pl-PL" altLang="en-US" sz="1300">
                <a:ea typeface="ＭＳ Ｐゴシック" panose="020B0600070205080204" pitchFamily="34" charset="-128"/>
              </a:rPr>
              <a:t>Dziś: ważny jest element szoku, skandalu. Często stosowne jest to, co nie jest niestosowne.</a:t>
            </a:r>
            <a:endParaRPr lang="en-US" altLang="en-US" sz="1300">
              <a:ea typeface="ＭＳ Ｐゴシック" panose="020B0600070205080204" pitchFamily="34" charset="-128"/>
            </a:endParaRPr>
          </a:p>
          <a:p>
            <a:pPr eaLnBrk="1" hangingPunct="1"/>
            <a:r>
              <a:rPr lang="pl-PL" altLang="en-US" sz="1300">
                <a:ea typeface="ＭＳ Ｐゴシック" panose="020B0600070205080204" pitchFamily="34" charset="-128"/>
              </a:rPr>
              <a:t>Naruszenie tej zasady: np. wplecenie sprośnych dowcipów do mowy pogrzebowej (komedia amerykańska)</a:t>
            </a:r>
            <a:endParaRPr lang="en-US" altLang="en-US" sz="1300">
              <a:ea typeface="ＭＳ Ｐゴシック" panose="020B0600070205080204" pitchFamily="34" charset="-128"/>
            </a:endParaRPr>
          </a:p>
          <a:p>
            <a:pPr eaLnBrk="1" hangingPunct="1"/>
            <a:r>
              <a:rPr lang="pl-PL" altLang="en-US" sz="1300">
                <a:ea typeface="ＭＳ Ｐゴシック" panose="020B0600070205080204" pitchFamily="34" charset="-128"/>
              </a:rPr>
              <a:t>Odpowiedniość formy tradycyjnie jest widziana:</a:t>
            </a:r>
            <a:endParaRPr lang="en-US" altLang="en-US" sz="1300">
              <a:ea typeface="ＭＳ Ｐゴシック" panose="020B0600070205080204" pitchFamily="34" charset="-128"/>
            </a:endParaRPr>
          </a:p>
          <a:p>
            <a:pPr eaLnBrk="1" hangingPunct="1"/>
            <a:r>
              <a:rPr lang="en-GB" altLang="en-US" sz="1300">
                <a:ea typeface="ＭＳ Ｐゴシック" panose="020B0600070205080204" pitchFamily="34" charset="-128"/>
              </a:rPr>
              <a:t>Na poziomie stylu</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Górnolotny.</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Prosty.</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Powściągliwy.</a:t>
            </a:r>
            <a:endParaRPr lang="en-US" altLang="en-US" sz="1300">
              <a:ea typeface="ＭＳ Ｐゴシック" panose="020B0600070205080204" pitchFamily="34" charset="-128"/>
            </a:endParaRPr>
          </a:p>
          <a:p>
            <a:pPr eaLnBrk="1" hangingPunct="1"/>
            <a:r>
              <a:rPr lang="pl-PL" altLang="en-US" sz="1300">
                <a:ea typeface="ＭＳ Ｐゴシック" panose="020B0600070205080204" pitchFamily="34" charset="-128"/>
              </a:rPr>
              <a:t>Pozycji oratora, mówicy, który powinien:</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Uczyć, instruować.</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Poruszać, naginać.</a:t>
            </a:r>
            <a:endParaRPr lang="en-US" altLang="en-US" sz="1300">
              <a:ea typeface="ＭＳ Ｐゴシック" panose="020B0600070205080204" pitchFamily="34" charset="-128"/>
            </a:endParaRPr>
          </a:p>
          <a:p>
            <a:pPr eaLnBrk="1" hangingPunct="1"/>
            <a:r>
              <a:rPr lang="en-GB" altLang="en-US" sz="1300">
                <a:ea typeface="ＭＳ Ｐゴシック" panose="020B0600070205080204" pitchFamily="34" charset="-128"/>
              </a:rPr>
              <a:t>Na poziomie kompozycji:</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Wstęp.</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Opowiadanie lub argumentacja.</a:t>
            </a:r>
            <a:endParaRPr lang="en-US" altLang="en-US" sz="1300">
              <a:ea typeface="ＭＳ Ｐゴシック" panose="020B0600070205080204" pitchFamily="34" charset="-128"/>
            </a:endParaRPr>
          </a:p>
          <a:p>
            <a:pPr lvl="2" eaLnBrk="1" hangingPunct="1"/>
            <a:r>
              <a:rPr lang="en-GB" altLang="en-US" sz="1300">
                <a:ea typeface="ＭＳ Ｐゴシック" panose="020B0600070205080204" pitchFamily="34" charset="-128"/>
              </a:rPr>
              <a:t>Zakończenie.</a:t>
            </a:r>
            <a:endParaRPr lang="en-US" altLang="en-US" sz="1300">
              <a:ea typeface="ＭＳ Ｐゴシック" panose="020B0600070205080204" pitchFamily="34" charset="-128"/>
            </a:endParaRPr>
          </a:p>
          <a:p>
            <a:pPr eaLnBrk="1" hangingPunct="1"/>
            <a:endParaRPr lang="en-US" altLang="en-US" sz="130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1360155B-A662-004E-A34D-91FE39A77EA7}"/>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GB"/>
              <a:t>RETORYKA RETORYKA RETORYKA </a:t>
            </a:r>
          </a:p>
        </p:txBody>
      </p:sp>
      <p:sp>
        <p:nvSpPr>
          <p:cNvPr id="5" name="Slide Number Placeholder 4">
            <a:extLst>
              <a:ext uri="{FF2B5EF4-FFF2-40B4-BE49-F238E27FC236}">
                <a16:creationId xmlns:a16="http://schemas.microsoft.com/office/drawing/2014/main" id="{C51E4C99-AFFC-074B-B74B-75CBFD7DF731}"/>
              </a:ext>
            </a:extLst>
          </p:cNvPr>
          <p:cNvSpPr>
            <a:spLocks noGrp="1"/>
          </p:cNvSpPr>
          <p:nvPr>
            <p:ph type="sldNum" sz="quarter" idx="12"/>
          </p:nvPr>
        </p:nvSpPr>
        <p:spPr>
          <a:xfrm>
            <a:off x="8805333" y="6356350"/>
            <a:ext cx="2743200"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A22F1AC4-B3AA-F44A-ADC9-690B966E1F68}" type="slidenum">
              <a:rPr lang="en-GB" altLang="en-US" sz="1900"/>
              <a:pPr eaLnBrk="1" hangingPunct="1">
                <a:lnSpc>
                  <a:spcPct val="90000"/>
                </a:lnSpc>
                <a:spcAft>
                  <a:spcPts val="600"/>
                </a:spcAft>
              </a:pPr>
              <a:t>20</a:t>
            </a:fld>
            <a:endParaRPr lang="en-GB" altLang="en-US" sz="1900"/>
          </a:p>
        </p:txBody>
      </p:sp>
      <p:sp>
        <p:nvSpPr>
          <p:cNvPr id="80" name="Isosceles Triangle 7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Isosceles Triangle 8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66059016"/>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75" name="Graphic 74">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37889" name="Title 1">
            <a:extLst>
              <a:ext uri="{FF2B5EF4-FFF2-40B4-BE49-F238E27FC236}">
                <a16:creationId xmlns:a16="http://schemas.microsoft.com/office/drawing/2014/main" id="{C49B67BD-F011-2440-B2BE-7C9832EB571E}"/>
              </a:ext>
            </a:extLst>
          </p:cNvPr>
          <p:cNvSpPr>
            <a:spLocks noGrp="1"/>
          </p:cNvSpPr>
          <p:nvPr>
            <p:ph type="title"/>
          </p:nvPr>
        </p:nvSpPr>
        <p:spPr>
          <a:xfrm>
            <a:off x="1463040" y="696024"/>
            <a:ext cx="8788527" cy="2253552"/>
          </a:xfrm>
        </p:spPr>
        <p:txBody>
          <a:bodyPr anchor="t">
            <a:normAutofit/>
          </a:bodyPr>
          <a:lstStyle/>
          <a:p>
            <a:pPr eaLnBrk="1" hangingPunct="1"/>
            <a:r>
              <a:rPr lang="en-US" altLang="en-US" sz="5000">
                <a:ea typeface="ＭＳ Ｐゴシック" panose="020B0600070205080204" pitchFamily="34" charset="-128"/>
              </a:rPr>
              <a:t>Zasada wiarygodności….</a:t>
            </a:r>
          </a:p>
        </p:txBody>
      </p:sp>
      <p:sp>
        <p:nvSpPr>
          <p:cNvPr id="77" name="Rectangle 76">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Content Placeholder 2">
            <a:extLst>
              <a:ext uri="{FF2B5EF4-FFF2-40B4-BE49-F238E27FC236}">
                <a16:creationId xmlns:a16="http://schemas.microsoft.com/office/drawing/2014/main" id="{BE53E514-8D6D-F044-BAA0-CA9123C1CB71}"/>
              </a:ext>
            </a:extLst>
          </p:cNvPr>
          <p:cNvSpPr>
            <a:spLocks noGrp="1"/>
          </p:cNvSpPr>
          <p:nvPr>
            <p:ph idx="1"/>
          </p:nvPr>
        </p:nvSpPr>
        <p:spPr>
          <a:xfrm>
            <a:off x="1463040" y="3133724"/>
            <a:ext cx="8788527" cy="2746621"/>
          </a:xfrm>
        </p:spPr>
        <p:txBody>
          <a:bodyPr>
            <a:normAutofit/>
          </a:bodyPr>
          <a:lstStyle/>
          <a:p>
            <a:pPr eaLnBrk="1" hangingPunct="1"/>
            <a:r>
              <a:rPr lang="pl-PL" altLang="en-US" sz="1800">
                <a:ea typeface="ＭＳ Ｐゴシック" panose="020B0600070205080204" pitchFamily="34" charset="-128"/>
              </a:rPr>
              <a:t>PRZEKONYWANIE jest sztuką pokazania własnych racji tak, aby odbiorca do nich doszedł bez nazywania ich po imieniu, ale poprzez retoryczne zabiegi. Przekonywanie jest owocne wtedy, gdy odbiorca ma poczucie WIARYGODNOŚCI treści przekazywanych. </a:t>
            </a:r>
            <a:endParaRPr lang="en-US" altLang="en-US" sz="1800">
              <a:ea typeface="ＭＳ Ｐゴシック" panose="020B0600070205080204" pitchFamily="34" charset="-128"/>
            </a:endParaRPr>
          </a:p>
          <a:p>
            <a:pPr eaLnBrk="1" hangingPunct="1"/>
            <a:endParaRPr lang="en-US" altLang="en-US" sz="180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E4026E8A-8156-4043-B344-AAFF38596ED7}"/>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A4BFE455-FC7C-2040-8F82-36C3ED158DAA}"/>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7578D74A-9C1D-2546-BE3A-26A5A47C32A8}" type="slidenum">
              <a:rPr lang="en-GB" altLang="en-US" sz="1000">
                <a:solidFill>
                  <a:schemeClr val="accent2"/>
                </a:solidFill>
              </a:rPr>
              <a:pPr eaLnBrk="1" hangingPunct="1">
                <a:spcAft>
                  <a:spcPts val="600"/>
                </a:spcAft>
              </a:pPr>
              <a:t>21</a:t>
            </a:fld>
            <a:endParaRPr lang="en-GB" altLang="en-US" sz="1000">
              <a:solidFill>
                <a:schemeClr val="accent2"/>
              </a:solidFill>
            </a:endParaRPr>
          </a:p>
        </p:txBody>
      </p:sp>
      <p:sp>
        <p:nvSpPr>
          <p:cNvPr id="79" name="Rectangle 78">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764894"/>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C7A17-0AB5-4F40-B255-141AA5E43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62B729-F900-4F35-9821-8F0931B4C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4"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25986"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25986" y="627784"/>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5216970-B81E-3849-9A28-2524E2FF58F9}"/>
              </a:ext>
            </a:extLst>
          </p:cNvPr>
          <p:cNvSpPr>
            <a:spLocks noGrp="1"/>
          </p:cNvSpPr>
          <p:nvPr>
            <p:ph type="title"/>
          </p:nvPr>
        </p:nvSpPr>
        <p:spPr>
          <a:xfrm>
            <a:off x="1463041" y="685797"/>
            <a:ext cx="7939128" cy="2263779"/>
          </a:xfrm>
        </p:spPr>
        <p:txBody>
          <a:bodyPr anchor="t">
            <a:normAutofit fontScale="90000"/>
          </a:bodyPr>
          <a:lstStyle/>
          <a:p>
            <a:pPr eaLnBrk="1" hangingPunct="1"/>
            <a:r>
              <a:rPr lang="en-GB" altLang="en-US" sz="4300">
                <a:ea typeface="ＭＳ Ｐゴシック" panose="020B0600070205080204" pitchFamily="34" charset="-128"/>
              </a:rPr>
              <a:t> </a:t>
            </a:r>
            <a:br>
              <a:rPr lang="en-US" altLang="en-US" sz="4300">
                <a:ea typeface="ＭＳ Ｐゴシック" panose="020B0600070205080204" pitchFamily="34" charset="-128"/>
              </a:rPr>
            </a:br>
            <a:r>
              <a:rPr lang="en-GB" altLang="en-US" sz="4300" b="1">
                <a:ea typeface="ＭＳ Ｐゴシック" panose="020B0600070205080204" pitchFamily="34" charset="-128"/>
              </a:rPr>
              <a:t>Techniki zwiększania wiarygodności:</a:t>
            </a:r>
            <a:br>
              <a:rPr lang="en-US" altLang="en-US" sz="4300">
                <a:ea typeface="ＭＳ Ｐゴシック" panose="020B0600070205080204" pitchFamily="34" charset="-128"/>
              </a:rPr>
            </a:br>
            <a:endParaRPr lang="en-US" altLang="en-US" sz="4300">
              <a:ea typeface="ＭＳ Ｐゴシック" panose="020B0600070205080204" pitchFamily="34" charset="-128"/>
            </a:endParaRPr>
          </a:p>
        </p:txBody>
      </p:sp>
      <p:sp>
        <p:nvSpPr>
          <p:cNvPr id="18" name="Rectangle 17">
            <a:extLst>
              <a:ext uri="{FF2B5EF4-FFF2-40B4-BE49-F238E27FC236}">
                <a16:creationId xmlns:a16="http://schemas.microsoft.com/office/drawing/2014/main" id="{C29150B2-D91F-415C-9066-25D1E523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709973-5C00-0E45-9A7D-F28D4C6D1FF4}"/>
              </a:ext>
            </a:extLst>
          </p:cNvPr>
          <p:cNvSpPr>
            <a:spLocks noGrp="1"/>
          </p:cNvSpPr>
          <p:nvPr>
            <p:ph idx="1"/>
          </p:nvPr>
        </p:nvSpPr>
        <p:spPr>
          <a:xfrm>
            <a:off x="1463041" y="3133724"/>
            <a:ext cx="7939128" cy="2746621"/>
          </a:xfrm>
        </p:spPr>
        <p:txBody>
          <a:bodyPr>
            <a:normAutofit/>
          </a:bodyPr>
          <a:lstStyle/>
          <a:p>
            <a:pPr lvl="1" eaLnBrk="1" hangingPunct="1"/>
            <a:r>
              <a:rPr lang="pl-PL" altLang="en-US" sz="1800">
                <a:ea typeface="ＭＳ Ｐゴシック" panose="020B0600070205080204" pitchFamily="34" charset="-128"/>
              </a:rPr>
              <a:t>Mówienie czegoś niezgodnego z własnym interesem: gdy coś dla mówiącego nie jest korzystne, a dla odbiorcy jest – to wtedy jest to wiarygodne</a:t>
            </a:r>
          </a:p>
          <a:p>
            <a:pPr lvl="1" eaLnBrk="1" hangingPunct="1"/>
            <a:r>
              <a:rPr lang="pl-PL" altLang="en-US" sz="1800">
                <a:ea typeface="ＭＳ Ｐゴシック" panose="020B0600070205080204" pitchFamily="34" charset="-128"/>
              </a:rPr>
              <a:t>Gdy coś, co perswaduje mówiący, jest dla niego korzystne, a dla odbiorcy nie jest, to nie jest to wiarygodne, bo czuje się on wtedy ofiarą manipulacji.</a:t>
            </a:r>
            <a:endParaRPr lang="en-US" altLang="en-US" sz="1800">
              <a:ea typeface="ＭＳ Ｐゴシック" panose="020B0600070205080204" pitchFamily="34" charset="-128"/>
            </a:endParaRPr>
          </a:p>
          <a:p>
            <a:pPr lvl="1" eaLnBrk="1" hangingPunct="1"/>
            <a:r>
              <a:rPr lang="pl-PL" altLang="en-US" sz="1800">
                <a:ea typeface="ＭＳ Ｐゴシック" panose="020B0600070205080204" pitchFamily="34" charset="-128"/>
              </a:rPr>
              <a:t>Zasugerowanie odbiorcy, że wcale nie zamierzamy go do czegoś przekonywać, tylko mówimy to „tak sobie”.</a:t>
            </a:r>
            <a:endParaRPr lang="en-US" altLang="en-US" sz="1800">
              <a:ea typeface="ＭＳ Ｐゴシック" panose="020B0600070205080204" pitchFamily="34" charset="-128"/>
            </a:endParaRPr>
          </a:p>
          <a:p>
            <a:pPr eaLnBrk="1" hangingPunct="1"/>
            <a:endParaRPr lang="en-US" altLang="en-US" sz="1800">
              <a:ea typeface="ＭＳ Ｐゴシック" panose="020B0600070205080204" pitchFamily="34" charset="-128"/>
            </a:endParaRPr>
          </a:p>
        </p:txBody>
      </p:sp>
      <p:sp>
        <p:nvSpPr>
          <p:cNvPr id="20"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06718"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22"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06718" y="627785"/>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550F5D23-462E-4D41-A85E-2AF5691C5349}"/>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E67B87BE-603D-2846-B12E-2A784233FA32}"/>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56E1AAE5-4586-C24D-AB38-CCE18670055F}" type="slidenum">
              <a:rPr lang="en-GB" altLang="en-US" sz="1000">
                <a:solidFill>
                  <a:schemeClr val="accent2"/>
                </a:solidFill>
              </a:rPr>
              <a:pPr eaLnBrk="1" hangingPunct="1">
                <a:spcAft>
                  <a:spcPts val="600"/>
                </a:spcAft>
              </a:pPr>
              <a:t>22</a:t>
            </a:fld>
            <a:endParaRPr lang="en-GB" altLang="en-US" sz="1000">
              <a:solidFill>
                <a:schemeClr val="accent2"/>
              </a:solidFill>
            </a:endParaRPr>
          </a:p>
        </p:txBody>
      </p:sp>
      <p:sp>
        <p:nvSpPr>
          <p:cNvPr id="24" name="Rectangle 23">
            <a:extLst>
              <a:ext uri="{FF2B5EF4-FFF2-40B4-BE49-F238E27FC236}">
                <a16:creationId xmlns:a16="http://schemas.microsoft.com/office/drawing/2014/main" id="{D9F63C7E-A3F2-4E9B-9912-67021EF3B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045223"/>
      </p:ext>
    </p:extLst>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77" name="Graphic 76">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66236" y="-2655252"/>
            <a:ext cx="5486400" cy="12188952"/>
          </a:xfrm>
          <a:prstGeom prst="rect">
            <a:avLst/>
          </a:prstGeom>
        </p:spPr>
      </p:pic>
      <p:sp>
        <p:nvSpPr>
          <p:cNvPr id="2" name="Title 1">
            <a:extLst>
              <a:ext uri="{FF2B5EF4-FFF2-40B4-BE49-F238E27FC236}">
                <a16:creationId xmlns:a16="http://schemas.microsoft.com/office/drawing/2014/main" id="{5A2E2CC8-4FF5-154C-95E7-5E3DF0364A00}"/>
              </a:ext>
            </a:extLst>
          </p:cNvPr>
          <p:cNvSpPr>
            <a:spLocks noGrp="1"/>
          </p:cNvSpPr>
          <p:nvPr>
            <p:ph type="title"/>
          </p:nvPr>
        </p:nvSpPr>
        <p:spPr>
          <a:xfrm>
            <a:off x="1463040" y="696024"/>
            <a:ext cx="8788527" cy="2253552"/>
          </a:xfrm>
        </p:spPr>
        <p:txBody>
          <a:bodyPr anchor="t">
            <a:normAutofit/>
          </a:bodyPr>
          <a:lstStyle/>
          <a:p>
            <a:pPr eaLnBrk="1" hangingPunct="1"/>
            <a:r>
              <a:rPr lang="en-GB" altLang="en-US" sz="5000" b="1">
                <a:latin typeface="Calibri" panose="020F0502020204030204" pitchFamily="34" charset="0"/>
                <a:ea typeface="ＭＳ Ｐゴシック" panose="020B0600070205080204" pitchFamily="34" charset="-128"/>
              </a:rPr>
              <a:t>Techniki zwiększania wiarygodności:</a:t>
            </a:r>
            <a:endParaRPr lang="en-GB" altLang="en-US" sz="5000">
              <a:latin typeface="Calibri" panose="020F0502020204030204" pitchFamily="34" charset="0"/>
              <a:ea typeface="ＭＳ Ｐゴシック" panose="020B0600070205080204" pitchFamily="34" charset="-128"/>
            </a:endParaRPr>
          </a:p>
        </p:txBody>
      </p:sp>
      <p:sp>
        <p:nvSpPr>
          <p:cNvPr id="79" name="Rectangle 78">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Content Placeholder 2">
            <a:extLst>
              <a:ext uri="{FF2B5EF4-FFF2-40B4-BE49-F238E27FC236}">
                <a16:creationId xmlns:a16="http://schemas.microsoft.com/office/drawing/2014/main" id="{47C6148B-72E5-8145-BD87-C60794FE4931}"/>
              </a:ext>
            </a:extLst>
          </p:cNvPr>
          <p:cNvSpPr>
            <a:spLocks noGrp="1"/>
          </p:cNvSpPr>
          <p:nvPr>
            <p:ph idx="1"/>
          </p:nvPr>
        </p:nvSpPr>
        <p:spPr>
          <a:xfrm>
            <a:off x="1463040" y="3133724"/>
            <a:ext cx="8788527" cy="2746621"/>
          </a:xfrm>
        </p:spPr>
        <p:txBody>
          <a:bodyPr>
            <a:normAutofit/>
          </a:bodyPr>
          <a:lstStyle/>
          <a:p>
            <a:pPr lvl="1" eaLnBrk="1" hangingPunct="1"/>
            <a:r>
              <a:rPr lang="pl-PL" altLang="en-US" sz="1800">
                <a:latin typeface="Calibri" panose="020F0502020204030204" pitchFamily="34" charset="0"/>
                <a:ea typeface="ＭＳ Ｐゴシック" panose="020B0600070205080204" pitchFamily="34" charset="-128"/>
              </a:rPr>
              <a:t>Bardziej przekonywający jest nadawca, którego odbiorca darzy sympatią (zjawisko zwane „wykorzystanie znakomitości”</a:t>
            </a:r>
            <a:r>
              <a:rPr lang="pl-PL" altLang="ja-JP" sz="1800">
                <a:latin typeface="Calibri" panose="020F0502020204030204" pitchFamily="34" charset="0"/>
                <a:ea typeface="ＭＳ Ｐゴシック" panose="020B0600070205080204" pitchFamily="34" charset="-128"/>
              </a:rPr>
              <a:t>)</a:t>
            </a:r>
          </a:p>
          <a:p>
            <a:pPr lvl="1" eaLnBrk="1" hangingPunct="1"/>
            <a:endParaRPr lang="en-GB" altLang="en-US" sz="1800">
              <a:latin typeface="Calibri" panose="020F0502020204030204" pitchFamily="34" charset="0"/>
              <a:ea typeface="ＭＳ Ｐゴシック" panose="020B0600070205080204" pitchFamily="34" charset="-128"/>
            </a:endParaRPr>
          </a:p>
          <a:p>
            <a:pPr lvl="1" eaLnBrk="1" hangingPunct="1"/>
            <a:r>
              <a:rPr lang="pl-PL" altLang="en-US" sz="1800">
                <a:latin typeface="Calibri" panose="020F0502020204030204" pitchFamily="34" charset="0"/>
                <a:ea typeface="ＭＳ Ｐゴシック" panose="020B0600070205080204" pitchFamily="34" charset="-128"/>
              </a:rPr>
              <a:t>Przekonuje ten, kogo odbiorca uznaje za autorytet w danej dziedzinie: Autorytet (opinion gatekeeper) działa na zasadzie dwustopniowego przekazu informacji (nadawca &gt; lider opinii &gt; odbiorcy), (dlatego organizuje się np. przedpremierowe pokazy filmów przeznaczone dla takich </a:t>
            </a:r>
            <a:r>
              <a:rPr lang="pl-PL" altLang="en-US" sz="1800" b="1">
                <a:latin typeface="Calibri" panose="020F0502020204030204" pitchFamily="34" charset="0"/>
                <a:ea typeface="ＭＳ Ｐゴシック" panose="020B0600070205080204" pitchFamily="34" charset="-128"/>
              </a:rPr>
              <a:t>gatekeeperów</a:t>
            </a:r>
            <a:r>
              <a:rPr lang="pl-PL" altLang="en-US" sz="1800">
                <a:latin typeface="Calibri" panose="020F0502020204030204" pitchFamily="34" charset="0"/>
                <a:ea typeface="ＭＳ Ｐゴシック" panose="020B0600070205080204" pitchFamily="34" charset="-128"/>
              </a:rPr>
              <a:t>).</a:t>
            </a:r>
            <a:endParaRPr lang="en-GB" altLang="en-US" sz="1800">
              <a:latin typeface="Calibri" panose="020F050202020403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60EACDB8-1CAF-1249-9892-8F1C09D88A2C}"/>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39940" name="Slide Number Placeholder 4">
            <a:extLst>
              <a:ext uri="{FF2B5EF4-FFF2-40B4-BE49-F238E27FC236}">
                <a16:creationId xmlns:a16="http://schemas.microsoft.com/office/drawing/2014/main" id="{A36E2D1A-2473-544B-A026-C4603F0DCF9C}"/>
              </a:ext>
            </a:extLst>
          </p:cNvPr>
          <p:cNvSpPr>
            <a:spLocks noGrp="1"/>
          </p:cNvSpPr>
          <p:nvPr>
            <p:ph type="sldNum" sz="quarter" idx="12"/>
          </p:nvPr>
        </p:nvSpPr>
        <p:spPr bwMode="auto">
          <a:xfrm>
            <a:off x="11347704" y="6356350"/>
            <a:ext cx="5669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33DAACAA-0DC8-3E47-89D1-7A70BE5C0DD7}" type="slidenum">
              <a:rPr lang="en-GB" altLang="en-US" sz="1000">
                <a:solidFill>
                  <a:schemeClr val="accent2"/>
                </a:solidFill>
                <a:latin typeface="Calibri" panose="020F0502020204030204" pitchFamily="34" charset="0"/>
              </a:rPr>
              <a:pPr eaLnBrk="1" hangingPunct="1">
                <a:spcAft>
                  <a:spcPts val="600"/>
                </a:spcAft>
              </a:pPr>
              <a:t>23</a:t>
            </a:fld>
            <a:endParaRPr lang="en-GB" altLang="en-US" sz="1000">
              <a:solidFill>
                <a:schemeClr val="accent2"/>
              </a:solidFill>
              <a:latin typeface="Calibri" panose="020F0502020204030204" pitchFamily="34" charset="0"/>
            </a:endParaRPr>
          </a:p>
        </p:txBody>
      </p:sp>
      <p:sp>
        <p:nvSpPr>
          <p:cNvPr id="81" name="Rectangle 80">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377600"/>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useBgFill="1">
        <p:nvSpPr>
          <p:cNvPr id="41990" name="Rectangle 72">
            <a:extLst>
              <a:ext uri="{FF2B5EF4-FFF2-40B4-BE49-F238E27FC236}">
                <a16:creationId xmlns:a16="http://schemas.microsoft.com/office/drawing/2014/main" id="{C49C63CB-8600-4089-853A-181704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91" name="Graphic 74">
            <a:extLst>
              <a:ext uri="{FF2B5EF4-FFF2-40B4-BE49-F238E27FC236}">
                <a16:creationId xmlns:a16="http://schemas.microsoft.com/office/drawing/2014/main" id="{9598AC5C-A5D7-4EDB-A072-6615223356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66236" y="-2665477"/>
            <a:ext cx="5486400" cy="12188952"/>
          </a:xfrm>
          <a:prstGeom prst="rect">
            <a:avLst/>
          </a:prstGeom>
        </p:spPr>
      </p:pic>
      <p:sp>
        <p:nvSpPr>
          <p:cNvPr id="41985" name="Title 1">
            <a:extLst>
              <a:ext uri="{FF2B5EF4-FFF2-40B4-BE49-F238E27FC236}">
                <a16:creationId xmlns:a16="http://schemas.microsoft.com/office/drawing/2014/main" id="{35896697-1BDE-604B-8E4E-F21958D35BFB}"/>
              </a:ext>
            </a:extLst>
          </p:cNvPr>
          <p:cNvSpPr>
            <a:spLocks noGrp="1"/>
          </p:cNvSpPr>
          <p:nvPr>
            <p:ph type="title"/>
          </p:nvPr>
        </p:nvSpPr>
        <p:spPr>
          <a:xfrm>
            <a:off x="1463040" y="685797"/>
            <a:ext cx="8788527" cy="2263779"/>
          </a:xfrm>
        </p:spPr>
        <p:txBody>
          <a:bodyPr anchor="t">
            <a:normAutofit/>
          </a:bodyPr>
          <a:lstStyle/>
          <a:p>
            <a:pPr eaLnBrk="1" hangingPunct="1"/>
            <a:r>
              <a:rPr lang="fi-FI" altLang="en-US" sz="5000">
                <a:latin typeface="Calibri" panose="020F0502020204030204" pitchFamily="34" charset="0"/>
                <a:ea typeface="ＭＳ Ｐゴシック" panose="020B0600070205080204" pitchFamily="34" charset="-128"/>
              </a:rPr>
              <a:t>WIARYGODNY M</a:t>
            </a:r>
            <a:r>
              <a:rPr lang="pl-PL" altLang="en-US" sz="5000">
                <a:latin typeface="Calibri" panose="020F0502020204030204" pitchFamily="34" charset="0"/>
                <a:ea typeface="ＭＳ Ｐゴシック" panose="020B0600070205080204" pitchFamily="34" charset="-128"/>
              </a:rPr>
              <a:t>ÓWCA...</a:t>
            </a:r>
            <a:endParaRPr lang="en-GB" altLang="en-US" sz="5000">
              <a:latin typeface="Calibri" panose="020F0502020204030204" pitchFamily="34" charset="0"/>
              <a:ea typeface="ＭＳ Ｐゴシック" panose="020B0600070205080204" pitchFamily="34" charset="-128"/>
            </a:endParaRPr>
          </a:p>
        </p:txBody>
      </p:sp>
      <p:sp>
        <p:nvSpPr>
          <p:cNvPr id="41992" name="Rectangle 76">
            <a:extLst>
              <a:ext uri="{FF2B5EF4-FFF2-40B4-BE49-F238E27FC236}">
                <a16:creationId xmlns:a16="http://schemas.microsoft.com/office/drawing/2014/main" id="{E5B60007-4A8B-4339-809E-4BCC11952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Content Placeholder 2">
            <a:extLst>
              <a:ext uri="{FF2B5EF4-FFF2-40B4-BE49-F238E27FC236}">
                <a16:creationId xmlns:a16="http://schemas.microsoft.com/office/drawing/2014/main" id="{2CE3D516-76A0-0444-87B3-778152801A80}"/>
              </a:ext>
            </a:extLst>
          </p:cNvPr>
          <p:cNvSpPr>
            <a:spLocks noGrp="1"/>
          </p:cNvSpPr>
          <p:nvPr>
            <p:ph idx="1"/>
          </p:nvPr>
        </p:nvSpPr>
        <p:spPr>
          <a:xfrm>
            <a:off x="1463040" y="3133724"/>
            <a:ext cx="8788527" cy="2746621"/>
          </a:xfrm>
        </p:spPr>
        <p:txBody>
          <a:bodyPr>
            <a:normAutofit/>
          </a:bodyPr>
          <a:lstStyle/>
          <a:p>
            <a:pPr lvl="1" eaLnBrk="1" hangingPunct="1"/>
            <a:r>
              <a:rPr lang="pl-PL" altLang="en-US" sz="1800">
                <a:latin typeface="Calibri" panose="020F0502020204030204" pitchFamily="34" charset="0"/>
                <a:ea typeface="ＭＳ Ｐゴシック" panose="020B0600070205080204" pitchFamily="34" charset="-128"/>
              </a:rPr>
              <a:t>Bardziej wiarygodny jest nadawca sceptyczny wobec tematu, niż bezkrytyczny entuzjasta:. bardziej do jakiejś religii przekona nas ktoś, kto się nawrócił, a nie ktoś, kto się w niej urodził.</a:t>
            </a:r>
            <a:endParaRPr lang="en-GB" altLang="en-US" sz="1800">
              <a:latin typeface="Calibri" panose="020F0502020204030204" pitchFamily="34" charset="0"/>
              <a:ea typeface="ＭＳ Ｐゴシック" panose="020B0600070205080204" pitchFamily="34" charset="-128"/>
            </a:endParaRPr>
          </a:p>
          <a:p>
            <a:pPr lvl="1" eaLnBrk="1" hangingPunct="1"/>
            <a:r>
              <a:rPr lang="pl-PL" altLang="en-US" sz="1800">
                <a:latin typeface="Calibri" panose="020F0502020204030204" pitchFamily="34" charset="0"/>
                <a:ea typeface="ＭＳ Ｐゴシック" panose="020B0600070205080204" pitchFamily="34" charset="-128"/>
              </a:rPr>
              <a:t>Bardziej wiarygodny jest nadawca podobny do odbiorcy: najchętniej na swój pas wpuści nas kierowca samochodu takiej samej marki, jak nasz samochód – nie rywalizuje z nami, bo uważa nas za „swojego”.</a:t>
            </a:r>
            <a:endParaRPr lang="en-GB" altLang="en-US" sz="1800">
              <a:latin typeface="Calibri" panose="020F050202020403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65F09220-E6E6-1A4C-9B35-0DEC53A9E4E6}"/>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41988" name="Slide Number Placeholder 4">
            <a:extLst>
              <a:ext uri="{FF2B5EF4-FFF2-40B4-BE49-F238E27FC236}">
                <a16:creationId xmlns:a16="http://schemas.microsoft.com/office/drawing/2014/main" id="{728EA9BC-FF3D-FF43-B90B-AF9870CE02A4}"/>
              </a:ext>
            </a:extLst>
          </p:cNvPr>
          <p:cNvSpPr>
            <a:spLocks noGrp="1"/>
          </p:cNvSpPr>
          <p:nvPr>
            <p:ph type="sldNum" sz="quarter" idx="12"/>
          </p:nvPr>
        </p:nvSpPr>
        <p:spPr bwMode="auto">
          <a:xfrm>
            <a:off x="11347704" y="6356350"/>
            <a:ext cx="5669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13EE8D14-0320-B54B-93DA-9725EB470A7C}" type="slidenum">
              <a:rPr lang="en-GB" altLang="en-US" sz="1000">
                <a:solidFill>
                  <a:schemeClr val="accent2"/>
                </a:solidFill>
                <a:latin typeface="Calibri" panose="020F0502020204030204" pitchFamily="34" charset="0"/>
              </a:rPr>
              <a:pPr eaLnBrk="1" hangingPunct="1">
                <a:spcAft>
                  <a:spcPts val="600"/>
                </a:spcAft>
              </a:pPr>
              <a:t>24</a:t>
            </a:fld>
            <a:endParaRPr lang="en-GB" altLang="en-US" sz="1000">
              <a:solidFill>
                <a:schemeClr val="accent2"/>
              </a:solidFill>
              <a:latin typeface="Calibri" panose="020F0502020204030204" pitchFamily="34" charset="0"/>
            </a:endParaRPr>
          </a:p>
        </p:txBody>
      </p:sp>
      <p:sp>
        <p:nvSpPr>
          <p:cNvPr id="41993" name="Rectangle 78">
            <a:extLst>
              <a:ext uri="{FF2B5EF4-FFF2-40B4-BE49-F238E27FC236}">
                <a16:creationId xmlns:a16="http://schemas.microsoft.com/office/drawing/2014/main" id="{3759E26B-70C3-4FA3-9DA6-9BA2E06BC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092085"/>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25C7A17-0AB5-4F40-B255-141AA5E43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762B729-F900-4F35-9821-8F0931B4C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41"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25986"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43"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25986" y="627784"/>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7170" name="Title 1">
            <a:extLst>
              <a:ext uri="{FF2B5EF4-FFF2-40B4-BE49-F238E27FC236}">
                <a16:creationId xmlns:a16="http://schemas.microsoft.com/office/drawing/2014/main" id="{61AF77DC-DB64-034E-8B57-60971B872913}"/>
              </a:ext>
            </a:extLst>
          </p:cNvPr>
          <p:cNvSpPr>
            <a:spLocks noGrp="1"/>
          </p:cNvSpPr>
          <p:nvPr>
            <p:ph type="title"/>
          </p:nvPr>
        </p:nvSpPr>
        <p:spPr>
          <a:xfrm>
            <a:off x="1463041" y="685797"/>
            <a:ext cx="7939128" cy="2263779"/>
          </a:xfrm>
        </p:spPr>
        <p:txBody>
          <a:bodyPr anchor="t">
            <a:normAutofit/>
          </a:bodyPr>
          <a:lstStyle/>
          <a:p>
            <a:pPr eaLnBrk="1" hangingPunct="1"/>
            <a:r>
              <a:rPr lang="pl-PL" altLang="en-US" sz="5000" b="1">
                <a:latin typeface="Calibri" panose="020F0502020204030204" pitchFamily="34" charset="0"/>
                <a:ea typeface="ＭＳ Ｐゴシック" panose="020B0600070205080204" pitchFamily="34" charset="-128"/>
              </a:rPr>
              <a:t>Ważny jest stosunek do TEMATU:</a:t>
            </a:r>
            <a:r>
              <a:rPr lang="pl-PL" altLang="en-US" sz="5000">
                <a:latin typeface="Calibri" panose="020F0502020204030204" pitchFamily="34" charset="0"/>
                <a:ea typeface="ＭＳ Ｐゴシック" panose="020B0600070205080204" pitchFamily="34" charset="-128"/>
              </a:rPr>
              <a:t> </a:t>
            </a:r>
            <a:endParaRPr lang="en-GB" altLang="en-US" sz="5000">
              <a:latin typeface="Calibri" panose="020F0502020204030204" pitchFamily="34" charset="0"/>
              <a:ea typeface="ＭＳ Ｐゴシック" panose="020B0600070205080204" pitchFamily="34" charset="-128"/>
            </a:endParaRPr>
          </a:p>
        </p:txBody>
      </p:sp>
      <p:sp>
        <p:nvSpPr>
          <p:cNvPr id="145" name="Rectangle 144">
            <a:extLst>
              <a:ext uri="{FF2B5EF4-FFF2-40B4-BE49-F238E27FC236}">
                <a16:creationId xmlns:a16="http://schemas.microsoft.com/office/drawing/2014/main" id="{C29150B2-D91F-415C-9066-25D1E523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262DC1-CB71-8942-A795-9FA95D00E06E}"/>
              </a:ext>
            </a:extLst>
          </p:cNvPr>
          <p:cNvSpPr>
            <a:spLocks noGrp="1"/>
          </p:cNvSpPr>
          <p:nvPr>
            <p:ph idx="1"/>
          </p:nvPr>
        </p:nvSpPr>
        <p:spPr>
          <a:xfrm>
            <a:off x="1463041" y="3133724"/>
            <a:ext cx="7939128" cy="2746621"/>
          </a:xfrm>
        </p:spPr>
        <p:txBody>
          <a:bodyPr>
            <a:normAutofit/>
          </a:bodyPr>
          <a:lstStyle/>
          <a:p>
            <a:pPr eaLnBrk="1" hangingPunct="1"/>
            <a:r>
              <a:rPr lang="pl-PL" altLang="en-US" sz="1800" dirty="0">
                <a:latin typeface="Calibri" panose="020F0502020204030204" pitchFamily="34" charset="0"/>
                <a:ea typeface="ＭＳ Ｐゴシック" panose="020B0600070205080204" pitchFamily="34" charset="-128"/>
              </a:rPr>
              <a:t>Oznacza ustawienie się nadawcy w odpowiednim miejscu między publicznością a tematem:</a:t>
            </a:r>
            <a:endParaRPr lang="en-GB" altLang="en-US" sz="1800" dirty="0">
              <a:latin typeface="Calibri" panose="020F0502020204030204" pitchFamily="34" charset="0"/>
              <a:ea typeface="ＭＳ Ｐゴシック" panose="020B0600070205080204" pitchFamily="34" charset="-128"/>
            </a:endParaRPr>
          </a:p>
          <a:p>
            <a:pPr eaLnBrk="1" hangingPunct="1"/>
            <a:r>
              <a:rPr lang="pl-PL" altLang="en-US" sz="1800" dirty="0">
                <a:latin typeface="Calibri" panose="020F0502020204030204" pitchFamily="34" charset="0"/>
                <a:ea typeface="ＭＳ Ｐゴシック" panose="020B0600070205080204" pitchFamily="34" charset="-128"/>
              </a:rPr>
              <a:t>Pełna identyfikacja nadawcy z tematem oznacza dystans do publiczności:</a:t>
            </a:r>
            <a:endParaRPr lang="en-GB" altLang="en-US" sz="1800" dirty="0">
              <a:latin typeface="Calibri" panose="020F0502020204030204" pitchFamily="34" charset="0"/>
              <a:ea typeface="ＭＳ Ｐゴシック" panose="020B0600070205080204" pitchFamily="34" charset="-128"/>
            </a:endParaRPr>
          </a:p>
          <a:p>
            <a:pPr eaLnBrk="1" hangingPunct="1"/>
            <a:r>
              <a:rPr lang="pl-PL" altLang="en-US" sz="1800" dirty="0">
                <a:latin typeface="Calibri" panose="020F0502020204030204" pitchFamily="34" charset="0"/>
                <a:ea typeface="ＭＳ Ｐゴシック" panose="020B0600070205080204" pitchFamily="34" charset="-128"/>
              </a:rPr>
              <a:t>Jaki rodzaj relacji „temat / nadawca / odbiorca” jest optymalny z punktu widzenia perswazji?</a:t>
            </a:r>
            <a:endParaRPr lang="en-GB" altLang="en-US" sz="1800" dirty="0">
              <a:latin typeface="Calibri" panose="020F0502020204030204" pitchFamily="34" charset="0"/>
              <a:ea typeface="ＭＳ Ｐゴシック" panose="020B0600070205080204" pitchFamily="34" charset="-128"/>
            </a:endParaRPr>
          </a:p>
          <a:p>
            <a:pPr lvl="4" eaLnBrk="1" hangingPunct="1"/>
            <a:r>
              <a:rPr lang="pl-PL" altLang="en-US" dirty="0">
                <a:latin typeface="Calibri" panose="020F0502020204030204" pitchFamily="34" charset="0"/>
                <a:ea typeface="ＭＳ Ｐゴシック" panose="020B0600070205080204" pitchFamily="34" charset="-128"/>
              </a:rPr>
              <a:t>Najbardziej sugestywna jest sytuacja, gdy nadawca utożsamia się z tematem, wierzy w niego, ale także – ma do niego dystans.</a:t>
            </a:r>
            <a:endParaRPr lang="en-GB" altLang="en-US" dirty="0">
              <a:latin typeface="Calibri" panose="020F0502020204030204" pitchFamily="34" charset="0"/>
              <a:ea typeface="ＭＳ Ｐゴシック" panose="020B0600070205080204" pitchFamily="34" charset="-128"/>
            </a:endParaRPr>
          </a:p>
        </p:txBody>
      </p:sp>
      <p:sp>
        <p:nvSpPr>
          <p:cNvPr id="147"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06718"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49"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06718" y="627785"/>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6EDC033B-7C07-C645-B11C-8DE3890D4992}"/>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44036" name="Slide Number Placeholder 4">
            <a:extLst>
              <a:ext uri="{FF2B5EF4-FFF2-40B4-BE49-F238E27FC236}">
                <a16:creationId xmlns:a16="http://schemas.microsoft.com/office/drawing/2014/main" id="{34D0652A-5FF7-5F4F-9C82-D937C1903D7F}"/>
              </a:ext>
            </a:extLst>
          </p:cNvPr>
          <p:cNvSpPr>
            <a:spLocks noGrp="1"/>
          </p:cNvSpPr>
          <p:nvPr>
            <p:ph type="sldNum" sz="quarter" idx="12"/>
          </p:nvPr>
        </p:nvSpPr>
        <p:spPr bwMode="auto">
          <a:xfrm>
            <a:off x="11347704" y="6356350"/>
            <a:ext cx="5669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4E40665E-8A99-7048-883D-5D05497EFF72}" type="slidenum">
              <a:rPr lang="en-GB" altLang="en-US" sz="1000">
                <a:solidFill>
                  <a:schemeClr val="accent2"/>
                </a:solidFill>
                <a:latin typeface="Calibri" panose="020F0502020204030204" pitchFamily="34" charset="0"/>
              </a:rPr>
              <a:pPr eaLnBrk="1" hangingPunct="1">
                <a:spcAft>
                  <a:spcPts val="600"/>
                </a:spcAft>
              </a:pPr>
              <a:t>25</a:t>
            </a:fld>
            <a:endParaRPr lang="en-GB" altLang="en-US" sz="1000">
              <a:solidFill>
                <a:schemeClr val="accent2"/>
              </a:solidFill>
              <a:latin typeface="Calibri" panose="020F0502020204030204" pitchFamily="34" charset="0"/>
            </a:endParaRPr>
          </a:p>
        </p:txBody>
      </p:sp>
      <p:sp>
        <p:nvSpPr>
          <p:cNvPr id="151" name="Rectangle 150">
            <a:extLst>
              <a:ext uri="{FF2B5EF4-FFF2-40B4-BE49-F238E27FC236}">
                <a16:creationId xmlns:a16="http://schemas.microsoft.com/office/drawing/2014/main" id="{D9F63C7E-A3F2-4E9B-9912-67021EF3B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530203"/>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6" name="Rectangle 72">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1" name="Title 1">
            <a:extLst>
              <a:ext uri="{FF2B5EF4-FFF2-40B4-BE49-F238E27FC236}">
                <a16:creationId xmlns:a16="http://schemas.microsoft.com/office/drawing/2014/main" id="{164988FC-E010-A54A-BB07-811457C74D02}"/>
              </a:ext>
            </a:extLst>
          </p:cNvPr>
          <p:cNvSpPr>
            <a:spLocks noGrp="1"/>
          </p:cNvSpPr>
          <p:nvPr>
            <p:ph type="title"/>
          </p:nvPr>
        </p:nvSpPr>
        <p:spPr>
          <a:xfrm>
            <a:off x="643467" y="1698171"/>
            <a:ext cx="3962061" cy="4516360"/>
          </a:xfrm>
        </p:spPr>
        <p:txBody>
          <a:bodyPr anchor="t">
            <a:normAutofit/>
          </a:bodyPr>
          <a:lstStyle/>
          <a:p>
            <a:pPr eaLnBrk="1" hangingPunct="1"/>
            <a:r>
              <a:rPr lang="pl-PL" altLang="en-US" sz="3600" b="1">
                <a:latin typeface="Calibri" panose="020F0502020204030204" pitchFamily="34" charset="0"/>
                <a:ea typeface="ＭＳ Ｐゴシック" panose="020B0600070205080204" pitchFamily="34" charset="-128"/>
              </a:rPr>
              <a:t>Kogo lubimy i za co?</a:t>
            </a:r>
            <a:endParaRPr lang="en-GB" altLang="en-US" sz="3600">
              <a:latin typeface="Calibri" panose="020F0502020204030204" pitchFamily="34" charset="0"/>
              <a:ea typeface="ＭＳ Ｐゴシック" panose="020B0600070205080204" pitchFamily="34" charset="-128"/>
            </a:endParaRPr>
          </a:p>
        </p:txBody>
      </p:sp>
      <p:sp>
        <p:nvSpPr>
          <p:cNvPr id="46087" name="Rectangle 74">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8" name="Freeform: Shape 76">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089" name="Freeform: Shape 78">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13867A-4827-8249-9C64-B1617E3F5C38}"/>
              </a:ext>
            </a:extLst>
          </p:cNvPr>
          <p:cNvSpPr>
            <a:spLocks noGrp="1"/>
          </p:cNvSpPr>
          <p:nvPr>
            <p:ph idx="1"/>
          </p:nvPr>
        </p:nvSpPr>
        <p:spPr>
          <a:xfrm>
            <a:off x="5070020" y="1698170"/>
            <a:ext cx="6478513" cy="4516361"/>
          </a:xfrm>
        </p:spPr>
        <p:txBody>
          <a:bodyPr>
            <a:normAutofit/>
          </a:bodyPr>
          <a:lstStyle/>
          <a:p>
            <a:pPr eaLnBrk="1" hangingPunct="1"/>
            <a:r>
              <a:rPr lang="pl-PL" altLang="en-US" sz="1600">
                <a:latin typeface="Calibri" panose="020F0502020204030204" pitchFamily="34" charset="0"/>
                <a:ea typeface="ＭＳ Ｐゴシック" panose="020B0600070205080204" pitchFamily="34" charset="-128"/>
              </a:rPr>
              <a:t>Lubimy ludzi za to, że są atrakcyjni fizycznie.</a:t>
            </a:r>
            <a:endParaRPr lang="en-GB" altLang="en-US" sz="1600">
              <a:latin typeface="Calibri" panose="020F0502020204030204" pitchFamily="34" charset="0"/>
              <a:ea typeface="ＭＳ Ｐゴシック" panose="020B0600070205080204" pitchFamily="34" charset="-128"/>
            </a:endParaRPr>
          </a:p>
          <a:p>
            <a:pPr eaLnBrk="1" hangingPunct="1"/>
            <a:r>
              <a:rPr lang="pl-PL" altLang="en-US" sz="1600">
                <a:latin typeface="Calibri" panose="020F0502020204030204" pitchFamily="34" charset="0"/>
                <a:ea typeface="ＭＳ Ｐゴシック" panose="020B0600070205080204" pitchFamily="34" charset="-128"/>
              </a:rPr>
              <a:t>Wierzymy, że kto jest ładny, ten jest i mądry (indoktrynacja szkolna, bajki). Działa tu tzw. </a:t>
            </a:r>
            <a:r>
              <a:rPr lang="pl-PL" altLang="en-US" sz="1600" b="1">
                <a:latin typeface="Calibri" panose="020F0502020204030204" pitchFamily="34" charset="0"/>
                <a:ea typeface="ＭＳ Ｐゴシック" panose="020B0600070205080204" pitchFamily="34" charset="-128"/>
              </a:rPr>
              <a:t>efekt aureoli</a:t>
            </a:r>
            <a:r>
              <a:rPr lang="pl-PL" altLang="en-US" sz="1600">
                <a:latin typeface="Calibri" panose="020F0502020204030204" pitchFamily="34" charset="0"/>
                <a:ea typeface="ＭＳ Ｐゴシック" panose="020B0600070205080204" pitchFamily="34" charset="-128"/>
              </a:rPr>
              <a:t> – przypisywanie danej osobie takich cech wewnętrznych, jak posiadane przez nią cechy zewnętrzne.</a:t>
            </a:r>
            <a:endParaRPr lang="en-GB" altLang="en-US" sz="1600">
              <a:latin typeface="Calibri" panose="020F0502020204030204" pitchFamily="34" charset="0"/>
              <a:ea typeface="ＭＳ Ｐゴシック" panose="020B0600070205080204" pitchFamily="34" charset="-128"/>
            </a:endParaRPr>
          </a:p>
          <a:p>
            <a:pPr eaLnBrk="1" hangingPunct="1"/>
            <a:r>
              <a:rPr lang="pl-PL" altLang="en-US" sz="1600">
                <a:latin typeface="Calibri" panose="020F0502020204030204" pitchFamily="34" charset="0"/>
                <a:ea typeface="ＭＳ Ｐゴシック" panose="020B0600070205080204" pitchFamily="34" charset="-128"/>
              </a:rPr>
              <a:t>Lubimy ludzi podobnych do nas.</a:t>
            </a:r>
            <a:endParaRPr lang="en-GB" altLang="en-US" sz="1600">
              <a:latin typeface="Calibri" panose="020F0502020204030204" pitchFamily="34" charset="0"/>
              <a:ea typeface="ＭＳ Ｐゴシック" panose="020B0600070205080204" pitchFamily="34" charset="-128"/>
            </a:endParaRPr>
          </a:p>
          <a:p>
            <a:pPr lvl="4" eaLnBrk="1" hangingPunct="1"/>
            <a:r>
              <a:rPr lang="pl-PL" altLang="en-US" sz="1600">
                <a:latin typeface="Calibri" panose="020F0502020204030204" pitchFamily="34" charset="0"/>
                <a:ea typeface="ＭＳ Ｐゴシック" panose="020B0600070205080204" pitchFamily="34" charset="-128"/>
              </a:rPr>
              <a:t>W ten sposób potwierdzamy własną atrakcyjność.</a:t>
            </a:r>
            <a:endParaRPr lang="en-GB" altLang="en-US" sz="1600">
              <a:latin typeface="Calibri" panose="020F0502020204030204" pitchFamily="34" charset="0"/>
              <a:ea typeface="ＭＳ Ｐゴシック" panose="020B0600070205080204" pitchFamily="34" charset="-128"/>
            </a:endParaRPr>
          </a:p>
          <a:p>
            <a:pPr lvl="4" eaLnBrk="1" hangingPunct="1"/>
            <a:r>
              <a:rPr lang="pl-PL" altLang="en-US" sz="1600">
                <a:latin typeface="Calibri" panose="020F0502020204030204" pitchFamily="34" charset="0"/>
                <a:ea typeface="ＭＳ Ｐゴシック" panose="020B0600070205080204" pitchFamily="34" charset="-128"/>
              </a:rPr>
              <a:t>Jeżeli my wyglądamy w ten sposób i czujemy się mądrzy i dobrzy, to znaczy, że ktoś, kto jest do nas podobny, też jest mądry i dobry.</a:t>
            </a:r>
            <a:endParaRPr lang="en-GB" altLang="en-US" sz="1600">
              <a:latin typeface="Calibri" panose="020F0502020204030204" pitchFamily="34" charset="0"/>
              <a:ea typeface="ＭＳ Ｐゴシック" panose="020B0600070205080204" pitchFamily="34" charset="-128"/>
            </a:endParaRPr>
          </a:p>
          <a:p>
            <a:pPr eaLnBrk="1" hangingPunct="1"/>
            <a:r>
              <a:rPr lang="pl-PL" altLang="en-US" sz="1600">
                <a:latin typeface="Calibri" panose="020F0502020204030204" pitchFamily="34" charset="0"/>
                <a:ea typeface="ＭＳ Ｐゴシック" panose="020B0600070205080204" pitchFamily="34" charset="-128"/>
              </a:rPr>
              <a:t>Lubimy ludzi, którzy prawią nam komplementy.</a:t>
            </a:r>
            <a:endParaRPr lang="en-GB" altLang="en-US" sz="1600">
              <a:latin typeface="Calibri" panose="020F0502020204030204" pitchFamily="34" charset="0"/>
              <a:ea typeface="ＭＳ Ｐゴシック" panose="020B0600070205080204" pitchFamily="34" charset="-128"/>
            </a:endParaRPr>
          </a:p>
          <a:p>
            <a:pPr eaLnBrk="1" hangingPunct="1"/>
            <a:r>
              <a:rPr lang="pl-PL" altLang="en-US" sz="1600">
                <a:latin typeface="Calibri" panose="020F0502020204030204" pitchFamily="34" charset="0"/>
                <a:ea typeface="ＭＳ Ｐゴシック" panose="020B0600070205080204" pitchFamily="34" charset="-128"/>
              </a:rPr>
              <a:t>Lubimy ludzi, z którymi coś razem robiliśmy, Np. rola wyjazdów integracyjnych.</a:t>
            </a:r>
            <a:endParaRPr lang="en-GB" altLang="en-US" sz="1600">
              <a:latin typeface="Calibri" panose="020F0502020204030204" pitchFamily="34" charset="0"/>
              <a:ea typeface="ＭＳ Ｐゴシック" panose="020B0600070205080204" pitchFamily="34" charset="-128"/>
            </a:endParaRPr>
          </a:p>
          <a:p>
            <a:pPr eaLnBrk="1" hangingPunct="1"/>
            <a:r>
              <a:rPr lang="pl-PL" altLang="en-US" sz="1600">
                <a:latin typeface="Calibri" panose="020F0502020204030204" pitchFamily="34" charset="0"/>
                <a:ea typeface="ＭＳ Ｐゴシック" panose="020B0600070205080204" pitchFamily="34" charset="-128"/>
              </a:rPr>
              <a:t>Lubimy ludzi, którzy kojarzą się nam z czymś, co lubimy, </a:t>
            </a:r>
            <a:r>
              <a:rPr lang="pl-PL" altLang="en-US" sz="1600" b="1">
                <a:latin typeface="Calibri" panose="020F0502020204030204" pitchFamily="34" charset="0"/>
                <a:ea typeface="ＭＳ Ｐゴシック" panose="020B0600070205080204" pitchFamily="34" charset="-128"/>
              </a:rPr>
              <a:t>efekt sąsiedztwa</a:t>
            </a:r>
            <a:endParaRPr lang="en-GB" altLang="en-US" sz="1600">
              <a:latin typeface="Calibri" panose="020F0502020204030204" pitchFamily="34" charset="0"/>
              <a:ea typeface="ＭＳ Ｐゴシック" panose="020B0600070205080204" pitchFamily="34" charset="-128"/>
            </a:endParaRPr>
          </a:p>
          <a:p>
            <a:pPr eaLnBrk="1" hangingPunct="1"/>
            <a:endParaRPr lang="en-GB" altLang="en-US" sz="1600">
              <a:latin typeface="Calibri" panose="020F050202020403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9A84992D-0211-9C47-9A47-DAD8311C71D8}"/>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GB"/>
              <a:t>RETORYKA RETORYKA RETORYKA </a:t>
            </a:r>
          </a:p>
        </p:txBody>
      </p:sp>
      <p:sp>
        <p:nvSpPr>
          <p:cNvPr id="46084" name="Slide Number Placeholder 4">
            <a:extLst>
              <a:ext uri="{FF2B5EF4-FFF2-40B4-BE49-F238E27FC236}">
                <a16:creationId xmlns:a16="http://schemas.microsoft.com/office/drawing/2014/main" id="{0BBC427F-224F-AF45-8BB0-F22778CAA27E}"/>
              </a:ext>
            </a:extLst>
          </p:cNvPr>
          <p:cNvSpPr>
            <a:spLocks noGrp="1"/>
          </p:cNvSpPr>
          <p:nvPr>
            <p:ph type="sldNum" sz="quarter" idx="12"/>
          </p:nvPr>
        </p:nvSpPr>
        <p:spPr bwMode="auto">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9A1B600C-23C1-E145-B4F0-9477F775C162}" type="slidenum">
              <a:rPr lang="en-GB" altLang="en-US" sz="1900">
                <a:latin typeface="Calibri" panose="020F0502020204030204" pitchFamily="34" charset="0"/>
              </a:rPr>
              <a:pPr eaLnBrk="1" hangingPunct="1">
                <a:lnSpc>
                  <a:spcPct val="90000"/>
                </a:lnSpc>
                <a:spcAft>
                  <a:spcPts val="600"/>
                </a:spcAft>
              </a:pPr>
              <a:t>26</a:t>
            </a:fld>
            <a:endParaRPr lang="en-GB" altLang="en-US" sz="1900">
              <a:latin typeface="Calibri" panose="020F0502020204030204" pitchFamily="34" charset="0"/>
            </a:endParaRPr>
          </a:p>
        </p:txBody>
      </p:sp>
      <p:sp>
        <p:nvSpPr>
          <p:cNvPr id="83" name="Isosceles Triangle 82">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Isosceles Triangle 84">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9257427"/>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2661" y="-3359290"/>
            <a:ext cx="5470372" cy="12188952"/>
          </a:xfrm>
          <a:prstGeom prst="rect">
            <a:avLst/>
          </a:prstGeom>
        </p:spPr>
      </p:pic>
      <p:sp>
        <p:nvSpPr>
          <p:cNvPr id="2" name="Title 1">
            <a:extLst>
              <a:ext uri="{FF2B5EF4-FFF2-40B4-BE49-F238E27FC236}">
                <a16:creationId xmlns:a16="http://schemas.microsoft.com/office/drawing/2014/main" id="{4C12C6FB-BD73-D349-90A5-736CEC3C8B0D}"/>
              </a:ext>
            </a:extLst>
          </p:cNvPr>
          <p:cNvSpPr>
            <a:spLocks noGrp="1"/>
          </p:cNvSpPr>
          <p:nvPr>
            <p:ph type="title"/>
          </p:nvPr>
        </p:nvSpPr>
        <p:spPr>
          <a:xfrm>
            <a:off x="1403632" y="184336"/>
            <a:ext cx="9283781" cy="1405965"/>
          </a:xfrm>
        </p:spPr>
        <p:txBody>
          <a:bodyPr vert="horz" lIns="91440" tIns="45720" rIns="91440" bIns="45720" rtlCol="0" anchor="b">
            <a:normAutofit/>
          </a:bodyPr>
          <a:lstStyle/>
          <a:p>
            <a:pPr algn="ctr"/>
            <a:r>
              <a:rPr lang="en-US" altLang="en-US" sz="3500" dirty="0"/>
              <a:t>O </a:t>
            </a:r>
            <a:r>
              <a:rPr lang="en-US" altLang="en-US" sz="3500" dirty="0" err="1"/>
              <a:t>Efekcie</a:t>
            </a:r>
            <a:r>
              <a:rPr lang="en-US" altLang="en-US" sz="3500" dirty="0"/>
              <a:t> </a:t>
            </a:r>
            <a:r>
              <a:rPr lang="en-US" altLang="en-US" sz="3500" dirty="0" err="1"/>
              <a:t>aureli</a:t>
            </a:r>
            <a:r>
              <a:rPr lang="en-US" altLang="en-US" sz="3500" dirty="0"/>
              <a:t>… </a:t>
            </a:r>
            <a:r>
              <a:rPr lang="en-US" altLang="en-US" sz="3500" dirty="0" err="1"/>
              <a:t>Wygląd</a:t>
            </a:r>
            <a:br>
              <a:rPr lang="en-US" altLang="en-US" sz="3500" dirty="0"/>
            </a:br>
            <a:r>
              <a:rPr lang="en-US" altLang="en-US" sz="3500" dirty="0">
                <a:hlinkClick r:id="rId4"/>
              </a:rPr>
              <a:t>https://www.youtube.com/watch?v=re0BOIQPeyg</a:t>
            </a:r>
            <a:endParaRPr lang="en-US" altLang="en-US" sz="3500" dirty="0"/>
          </a:p>
        </p:txBody>
      </p:sp>
      <p:sp>
        <p:nvSpPr>
          <p:cNvPr id="75" name="Rectangle 74">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Content Placeholder 5" descr="Czy-wygląd-zewnętrzny-jest-ważny-dla-kobiet-Kosmetyki-pielęgnacja-urody-dobre-pierwsze-wrażenie-samopoczucie.jpg">
            <a:hlinkClick r:id="rId4"/>
            <a:extLst>
              <a:ext uri="{FF2B5EF4-FFF2-40B4-BE49-F238E27FC236}">
                <a16:creationId xmlns:a16="http://schemas.microsoft.com/office/drawing/2014/main" id="{0D7254C1-4BF5-D14F-BAB7-06FBAFDFE42F}"/>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33859" r="-1" b="24712"/>
          <a:stretch/>
        </p:blipFill>
        <p:spPr>
          <a:xfrm>
            <a:off x="-1078" y="3076855"/>
            <a:ext cx="12188952" cy="3118224"/>
          </a:xfrm>
          <a:prstGeom prst="rect">
            <a:avLst/>
          </a:prstGeom>
        </p:spPr>
      </p:pic>
      <p:sp>
        <p:nvSpPr>
          <p:cNvPr id="4" name="Footer Placeholder 3">
            <a:extLst>
              <a:ext uri="{FF2B5EF4-FFF2-40B4-BE49-F238E27FC236}">
                <a16:creationId xmlns:a16="http://schemas.microsoft.com/office/drawing/2014/main" id="{2576E17F-1DCB-6C4B-B378-46DDD1EE0322}"/>
              </a:ext>
            </a:extLst>
          </p:cNvPr>
          <p:cNvSpPr>
            <a:spLocks noGrp="1"/>
          </p:cNvSpPr>
          <p:nvPr>
            <p:ph type="ftr" sz="quarter" idx="11"/>
          </p:nvPr>
        </p:nvSpPr>
        <p:spPr>
          <a:xfrm>
            <a:off x="2139696" y="6356350"/>
            <a:ext cx="4114800" cy="365125"/>
          </a:xfrm>
        </p:spPr>
        <p:txBody>
          <a:bodyPr vert="horz" lIns="91440" tIns="45720" rIns="91440" bIns="45720" rtlCol="0" anchor="ctr">
            <a:normAutofit/>
          </a:bodyPr>
          <a:lstStyle/>
          <a:p>
            <a:pPr algn="l">
              <a:spcAft>
                <a:spcPts val="600"/>
              </a:spcAft>
              <a:defRPr/>
            </a:pPr>
            <a:r>
              <a:rPr lang="en-US" sz="1000" kern="1200" dirty="0">
                <a:solidFill>
                  <a:schemeClr val="accent2"/>
                </a:solidFill>
                <a:latin typeface="Calibri" panose="020F0502020204030204"/>
                <a:ea typeface="+mn-ea"/>
                <a:cs typeface="+mn-cs"/>
              </a:rPr>
              <a:t>RETORYKA RETORYKA RETORYKA </a:t>
            </a:r>
          </a:p>
        </p:txBody>
      </p:sp>
      <p:sp>
        <p:nvSpPr>
          <p:cNvPr id="5" name="Slide Number Placeholder 4">
            <a:extLst>
              <a:ext uri="{FF2B5EF4-FFF2-40B4-BE49-F238E27FC236}">
                <a16:creationId xmlns:a16="http://schemas.microsoft.com/office/drawing/2014/main" id="{12D0C7A1-11E7-194A-B9F9-345CD4C50AB2}"/>
              </a:ext>
            </a:extLst>
          </p:cNvPr>
          <p:cNvSpPr>
            <a:spLocks noGrp="1"/>
          </p:cNvSpPr>
          <p:nvPr>
            <p:ph type="sldNum" sz="quarter" idx="12"/>
          </p:nvPr>
        </p:nvSpPr>
        <p:spPr>
          <a:xfrm>
            <a:off x="11351183" y="6356350"/>
            <a:ext cx="567070" cy="365125"/>
          </a:xfrm>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defRPr/>
            </a:pPr>
            <a:fld id="{1FCB3FB9-A679-1F44-A1EB-4D7C96F0BC8E}" type="slidenum">
              <a:rPr lang="en-US" altLang="en-US" sz="1000">
                <a:solidFill>
                  <a:schemeClr val="accent2"/>
                </a:solidFill>
                <a:latin typeface="Calibri" panose="020F0502020204030204"/>
                <a:ea typeface="+mn-ea"/>
              </a:rPr>
              <a:pPr eaLnBrk="1" hangingPunct="1">
                <a:spcAft>
                  <a:spcPts val="600"/>
                </a:spcAft>
                <a:defRPr/>
              </a:pPr>
              <a:t>27</a:t>
            </a:fld>
            <a:endParaRPr lang="en-US" altLang="en-US" sz="1000">
              <a:solidFill>
                <a:schemeClr val="accent2"/>
              </a:solidFill>
              <a:latin typeface="Calibri" panose="020F0502020204030204"/>
              <a:ea typeface="+mn-ea"/>
            </a:endParaRPr>
          </a:p>
        </p:txBody>
      </p:sp>
      <p:sp>
        <p:nvSpPr>
          <p:cNvPr id="77" name="Rectangle 76">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225670"/>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25C7A17-0AB5-4F40-B255-141AA5E43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762B729-F900-4F35-9821-8F0931B4C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77"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25986"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79"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25986" y="627784"/>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49153" name="Title 1">
            <a:extLst>
              <a:ext uri="{FF2B5EF4-FFF2-40B4-BE49-F238E27FC236}">
                <a16:creationId xmlns:a16="http://schemas.microsoft.com/office/drawing/2014/main" id="{B60E8658-2E03-504B-868D-D56B93CD87CE}"/>
              </a:ext>
            </a:extLst>
          </p:cNvPr>
          <p:cNvSpPr>
            <a:spLocks noGrp="1"/>
          </p:cNvSpPr>
          <p:nvPr>
            <p:ph type="title"/>
          </p:nvPr>
        </p:nvSpPr>
        <p:spPr>
          <a:xfrm>
            <a:off x="1463041" y="685797"/>
            <a:ext cx="7939128" cy="2263779"/>
          </a:xfrm>
        </p:spPr>
        <p:txBody>
          <a:bodyPr anchor="t">
            <a:normAutofit/>
          </a:bodyPr>
          <a:lstStyle/>
          <a:p>
            <a:pPr eaLnBrk="1" hangingPunct="1"/>
            <a:r>
              <a:rPr lang="en-GB" altLang="en-US" sz="5000" b="1">
                <a:latin typeface="Calibri" panose="020F0502020204030204" pitchFamily="34" charset="0"/>
                <a:ea typeface="ＭＳ Ｐゴシック" panose="020B0600070205080204" pitchFamily="34" charset="-128"/>
              </a:rPr>
              <a:t>AUTORYTET (</a:t>
            </a:r>
            <a:r>
              <a:rPr lang="en-GB" altLang="en-US" sz="5000">
                <a:latin typeface="Calibri" panose="020F0502020204030204" pitchFamily="34" charset="0"/>
                <a:ea typeface="ＭＳ Ｐゴシック" panose="020B0600070205080204" pitchFamily="34" charset="-128"/>
              </a:rPr>
              <a:t>Dlaczego ulegamy autorytetom?)</a:t>
            </a:r>
          </a:p>
        </p:txBody>
      </p:sp>
      <p:sp>
        <p:nvSpPr>
          <p:cNvPr id="81" name="Rectangle 80">
            <a:extLst>
              <a:ext uri="{FF2B5EF4-FFF2-40B4-BE49-F238E27FC236}">
                <a16:creationId xmlns:a16="http://schemas.microsoft.com/office/drawing/2014/main" id="{C29150B2-D91F-415C-9066-25D1E523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50F021-41C7-324C-B003-0DC972529A07}"/>
              </a:ext>
            </a:extLst>
          </p:cNvPr>
          <p:cNvSpPr>
            <a:spLocks noGrp="1"/>
          </p:cNvSpPr>
          <p:nvPr>
            <p:ph idx="1"/>
          </p:nvPr>
        </p:nvSpPr>
        <p:spPr>
          <a:xfrm>
            <a:off x="1463041" y="3133724"/>
            <a:ext cx="7939128" cy="2746621"/>
          </a:xfrm>
        </p:spPr>
        <p:txBody>
          <a:bodyPr>
            <a:normAutofit/>
          </a:bodyPr>
          <a:lstStyle/>
          <a:p>
            <a:pPr eaLnBrk="1" hangingPunct="1"/>
            <a:r>
              <a:rPr lang="pl-PL" altLang="en-US" sz="1800">
                <a:latin typeface="Calibri" panose="020F0502020204030204" pitchFamily="34" charset="0"/>
                <a:ea typeface="ＭＳ Ｐゴシック" panose="020B0600070205080204" pitchFamily="34" charset="-128"/>
              </a:rPr>
              <a:t>Postępowanie wbrew autorytetowi jest dyskomfortowe.</a:t>
            </a:r>
            <a:endParaRPr lang="en-GB" altLang="en-US" sz="1800">
              <a:latin typeface="Calibri" panose="020F0502020204030204" pitchFamily="34" charset="0"/>
              <a:ea typeface="ＭＳ Ｐゴシック" panose="020B0600070205080204" pitchFamily="34" charset="-128"/>
            </a:endParaRPr>
          </a:p>
          <a:p>
            <a:pPr eaLnBrk="1" hangingPunct="1"/>
            <a:r>
              <a:rPr lang="pl-PL" altLang="en-US" sz="1800">
                <a:latin typeface="Calibri" panose="020F0502020204030204" pitchFamily="34" charset="0"/>
                <a:ea typeface="ＭＳ Ｐゴシック" panose="020B0600070205080204" pitchFamily="34" charset="-128"/>
              </a:rPr>
              <a:t>Jeśli poradzi nam fachowiec, to mamy alibi, na niego przechodzi odpowiedzialność.</a:t>
            </a:r>
            <a:endParaRPr lang="en-GB" altLang="en-US" sz="1800">
              <a:latin typeface="Calibri" panose="020F0502020204030204" pitchFamily="34" charset="0"/>
              <a:ea typeface="ＭＳ Ｐゴシック" panose="020B0600070205080204" pitchFamily="34" charset="-128"/>
            </a:endParaRPr>
          </a:p>
          <a:p>
            <a:pPr eaLnBrk="1" hangingPunct="1"/>
            <a:r>
              <a:rPr lang="pl-PL" altLang="en-US" sz="1800">
                <a:latin typeface="Calibri" panose="020F0502020204030204" pitchFamily="34" charset="0"/>
                <a:ea typeface="ＭＳ Ｐゴシック" panose="020B0600070205080204" pitchFamily="34" charset="-128"/>
              </a:rPr>
              <a:t>Autorytet działa na zasadzie nawyków: w wyniku socjalizacji nabieramy przeświadczenia, że autorytetów powinniśmy słuchać (szkoła)</a:t>
            </a:r>
            <a:endParaRPr lang="en-GB" altLang="en-US" sz="1800">
              <a:latin typeface="Calibri" panose="020F0502020204030204" pitchFamily="34" charset="0"/>
              <a:ea typeface="ＭＳ Ｐゴシック" panose="020B0600070205080204" pitchFamily="34" charset="-128"/>
            </a:endParaRPr>
          </a:p>
          <a:p>
            <a:pPr eaLnBrk="1" hangingPunct="1"/>
            <a:r>
              <a:rPr lang="pl-PL" altLang="en-US" sz="1800">
                <a:latin typeface="Calibri" panose="020F0502020204030204" pitchFamily="34" charset="0"/>
                <a:ea typeface="ＭＳ Ｐゴシック" panose="020B0600070205080204" pitchFamily="34" charset="-128"/>
              </a:rPr>
              <a:t>Ludzie, którzy z zasady postępują wbrew autorytetom, uważani są za dziwaków.</a:t>
            </a:r>
            <a:endParaRPr lang="en-GB" altLang="en-US" sz="1800">
              <a:latin typeface="Calibri" panose="020F0502020204030204" pitchFamily="34" charset="0"/>
              <a:ea typeface="ＭＳ Ｐゴシック" panose="020B0600070205080204" pitchFamily="34" charset="-128"/>
            </a:endParaRPr>
          </a:p>
          <a:p>
            <a:pPr eaLnBrk="1" hangingPunct="1"/>
            <a:endParaRPr lang="en-GB" altLang="en-US" sz="1800">
              <a:latin typeface="Calibri" panose="020F0502020204030204" pitchFamily="34" charset="0"/>
              <a:ea typeface="ＭＳ Ｐゴシック" panose="020B0600070205080204" pitchFamily="34" charset="-128"/>
            </a:endParaRPr>
          </a:p>
        </p:txBody>
      </p:sp>
      <p:sp>
        <p:nvSpPr>
          <p:cNvPr id="83"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06718" y="3405049"/>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85"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06718" y="627785"/>
            <a:ext cx="2780732" cy="2784199"/>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39AB7E0D-F0CB-1A43-A4C5-B81D0CBAA744}"/>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49156" name="Slide Number Placeholder 4">
            <a:extLst>
              <a:ext uri="{FF2B5EF4-FFF2-40B4-BE49-F238E27FC236}">
                <a16:creationId xmlns:a16="http://schemas.microsoft.com/office/drawing/2014/main" id="{394DBBE1-51CD-F74F-A971-02A60E7D4EB1}"/>
              </a:ext>
            </a:extLst>
          </p:cNvPr>
          <p:cNvSpPr>
            <a:spLocks noGrp="1"/>
          </p:cNvSpPr>
          <p:nvPr>
            <p:ph type="sldNum" sz="quarter" idx="12"/>
          </p:nvPr>
        </p:nvSpPr>
        <p:spPr bwMode="auto">
          <a:xfrm>
            <a:off x="11347704" y="6356350"/>
            <a:ext cx="56692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971FCC43-1435-D148-A9CC-E41EFC534B21}" type="slidenum">
              <a:rPr lang="en-GB" altLang="en-US" sz="1000">
                <a:solidFill>
                  <a:schemeClr val="accent2"/>
                </a:solidFill>
                <a:latin typeface="Calibri" panose="020F0502020204030204" pitchFamily="34" charset="0"/>
              </a:rPr>
              <a:pPr eaLnBrk="1" hangingPunct="1">
                <a:spcAft>
                  <a:spcPts val="600"/>
                </a:spcAft>
              </a:pPr>
              <a:t>28</a:t>
            </a:fld>
            <a:endParaRPr lang="en-GB" altLang="en-US" sz="1000">
              <a:solidFill>
                <a:schemeClr val="accent2"/>
              </a:solidFill>
              <a:latin typeface="Calibri" panose="020F0502020204030204" pitchFamily="34" charset="0"/>
            </a:endParaRPr>
          </a:p>
        </p:txBody>
      </p:sp>
      <p:sp>
        <p:nvSpPr>
          <p:cNvPr id="87" name="Rectangle 86">
            <a:extLst>
              <a:ext uri="{FF2B5EF4-FFF2-40B4-BE49-F238E27FC236}">
                <a16:creationId xmlns:a16="http://schemas.microsoft.com/office/drawing/2014/main" id="{D9F63C7E-A3F2-4E9B-9912-67021EF3B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868437"/>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3" name="Title 3">
            <a:extLst>
              <a:ext uri="{FF2B5EF4-FFF2-40B4-BE49-F238E27FC236}">
                <a16:creationId xmlns:a16="http://schemas.microsoft.com/office/drawing/2014/main" id="{36F063E2-9C97-A342-AEBC-7645C89897A1}"/>
              </a:ext>
            </a:extLst>
          </p:cNvPr>
          <p:cNvSpPr>
            <a:spLocks noGrp="1"/>
          </p:cNvSpPr>
          <p:nvPr>
            <p:ph type="title"/>
          </p:nvPr>
        </p:nvSpPr>
        <p:spPr>
          <a:xfrm>
            <a:off x="643467" y="1698171"/>
            <a:ext cx="3962061" cy="4516360"/>
          </a:xfrm>
        </p:spPr>
        <p:txBody>
          <a:bodyPr anchor="t">
            <a:normAutofit/>
          </a:bodyPr>
          <a:lstStyle/>
          <a:p>
            <a:pPr eaLnBrk="1" hangingPunct="1"/>
            <a:r>
              <a:rPr lang="en-GB" altLang="en-US" sz="3600" b="1">
                <a:latin typeface="Calibri" panose="020F0502020204030204" pitchFamily="34" charset="0"/>
                <a:ea typeface="ＭＳ Ｐゴシック" panose="020B0600070205080204" pitchFamily="34" charset="-128"/>
              </a:rPr>
              <a:t>Jak budowany jest autorytet:</a:t>
            </a:r>
            <a:endParaRPr lang="en-GB" altLang="en-US" sz="3600">
              <a:latin typeface="Calibri" panose="020F0502020204030204" pitchFamily="34" charset="0"/>
              <a:ea typeface="ＭＳ Ｐゴシック" panose="020B0600070205080204" pitchFamily="34" charset="-128"/>
            </a:endParaRPr>
          </a:p>
        </p:txBody>
      </p:sp>
      <p:sp>
        <p:nvSpPr>
          <p:cNvPr id="75" name="Rectangle 74">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D9FD4FDB-4093-2048-9CF2-8B703DB4EE53}"/>
              </a:ext>
            </a:extLst>
          </p:cNvPr>
          <p:cNvSpPr>
            <a:spLocks noGrp="1"/>
          </p:cNvSpPr>
          <p:nvPr>
            <p:ph idx="1"/>
          </p:nvPr>
        </p:nvSpPr>
        <p:spPr>
          <a:xfrm>
            <a:off x="5070020" y="1698170"/>
            <a:ext cx="6478513" cy="4516361"/>
          </a:xfrm>
        </p:spPr>
        <p:txBody>
          <a:bodyPr>
            <a:normAutofit/>
          </a:bodyPr>
          <a:lstStyle/>
          <a:p>
            <a:pPr eaLnBrk="1" hangingPunct="1"/>
            <a:r>
              <a:rPr lang="pl-PL" altLang="en-US" sz="2000">
                <a:latin typeface="Calibri" panose="020F0502020204030204" pitchFamily="34" charset="0"/>
                <a:ea typeface="ＭＳ Ｐゴシック" panose="020B0600070205080204" pitchFamily="34" charset="-128"/>
              </a:rPr>
              <a:t>Wystarczą pozory autorytetu (jak z lekarzem w reklamie),</a:t>
            </a:r>
            <a:endParaRPr lang="en-GB" altLang="en-US" sz="2000">
              <a:latin typeface="Calibri" panose="020F0502020204030204" pitchFamily="34" charset="0"/>
              <a:ea typeface="ＭＳ Ｐゴシック" panose="020B0600070205080204" pitchFamily="34" charset="-128"/>
            </a:endParaRPr>
          </a:p>
          <a:p>
            <a:pPr eaLnBrk="1" hangingPunct="1"/>
            <a:r>
              <a:rPr lang="pl-PL" altLang="en-US" sz="2000">
                <a:latin typeface="Calibri" panose="020F0502020204030204" pitchFamily="34" charset="0"/>
                <a:ea typeface="ＭＳ Ｐゴシック" panose="020B0600070205080204" pitchFamily="34" charset="-128"/>
              </a:rPr>
              <a:t>Autorytet budują tytuły: doktor, profesor,</a:t>
            </a:r>
            <a:endParaRPr lang="en-GB" altLang="en-US" sz="2000">
              <a:latin typeface="Calibri" panose="020F0502020204030204" pitchFamily="34" charset="0"/>
              <a:ea typeface="ＭＳ Ｐゴシック" panose="020B0600070205080204" pitchFamily="34" charset="-128"/>
            </a:endParaRPr>
          </a:p>
          <a:p>
            <a:pPr eaLnBrk="1" hangingPunct="1"/>
            <a:r>
              <a:rPr lang="pl-PL" altLang="en-US" sz="2000">
                <a:latin typeface="Calibri" panose="020F0502020204030204" pitchFamily="34" charset="0"/>
                <a:ea typeface="ＭＳ Ｐゴシック" panose="020B0600070205080204" pitchFamily="34" charset="-128"/>
              </a:rPr>
              <a:t>Ważne jest ubranie: Uniform (mundur, garnitur).</a:t>
            </a:r>
            <a:endParaRPr lang="en-GB" altLang="en-US" sz="2000">
              <a:latin typeface="Calibri" panose="020F0502020204030204" pitchFamily="34" charset="0"/>
              <a:ea typeface="ＭＳ Ｐゴシック" panose="020B0600070205080204" pitchFamily="34" charset="-128"/>
            </a:endParaRPr>
          </a:p>
          <a:p>
            <a:pPr eaLnBrk="1" hangingPunct="1"/>
            <a:r>
              <a:rPr lang="en-GB" altLang="en-US" sz="2000">
                <a:latin typeface="Calibri" panose="020F0502020204030204" pitchFamily="34" charset="0"/>
                <a:ea typeface="ＭＳ Ｐゴシック" panose="020B0600070205080204" pitchFamily="34" charset="-128"/>
              </a:rPr>
              <a:t>Rekwizyty (samochód).</a:t>
            </a:r>
          </a:p>
          <a:p>
            <a:pPr eaLnBrk="1" hangingPunct="1"/>
            <a:r>
              <a:rPr lang="pl-PL" altLang="en-US" sz="2000">
                <a:latin typeface="Calibri" panose="020F0502020204030204" pitchFamily="34" charset="0"/>
                <a:ea typeface="ＭＳ Ｐゴシック" panose="020B0600070205080204" pitchFamily="34" charset="-128"/>
              </a:rPr>
              <a:t>PRZEKONUJEMY: ARGUMENTAMI I TO JAK JE SFORMUŁUJEMY, A TAKŻE NASZĄ POZYCJĄ JAKO NADAWCÓW ORAZ RELACJĄ Z ODBIORCĄ. </a:t>
            </a:r>
            <a:endParaRPr lang="en-GB" altLang="en-US" sz="2000">
              <a:latin typeface="Calibri" panose="020F0502020204030204" pitchFamily="34" charset="0"/>
              <a:ea typeface="ＭＳ Ｐゴシック" panose="020B0600070205080204" pitchFamily="34" charset="-128"/>
            </a:endParaRPr>
          </a:p>
          <a:p>
            <a:pPr eaLnBrk="1" hangingPunct="1"/>
            <a:endParaRPr lang="en-GB" altLang="en-US" sz="2000">
              <a:latin typeface="Calibri" panose="020F0502020204030204" pitchFamily="34" charset="0"/>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C34733B4-3FB1-6544-B020-16654CED4B9C}"/>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GB"/>
              <a:t>RETORYKA RETORYKA RETORYKA </a:t>
            </a:r>
          </a:p>
        </p:txBody>
      </p:sp>
      <p:sp>
        <p:nvSpPr>
          <p:cNvPr id="54276" name="Slide Number Placeholder 2">
            <a:extLst>
              <a:ext uri="{FF2B5EF4-FFF2-40B4-BE49-F238E27FC236}">
                <a16:creationId xmlns:a16="http://schemas.microsoft.com/office/drawing/2014/main" id="{53709084-70FE-D243-A83C-796C500A4644}"/>
              </a:ext>
            </a:extLst>
          </p:cNvPr>
          <p:cNvSpPr>
            <a:spLocks noGrp="1"/>
          </p:cNvSpPr>
          <p:nvPr>
            <p:ph type="sldNum" sz="quarter" idx="12"/>
          </p:nvPr>
        </p:nvSpPr>
        <p:spPr bwMode="auto">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39B010D2-E62F-9141-B8F5-A36605BE7A61}" type="slidenum">
              <a:rPr lang="en-GB" altLang="en-US" sz="1900">
                <a:latin typeface="Calibri" panose="020F0502020204030204" pitchFamily="34" charset="0"/>
              </a:rPr>
              <a:pPr eaLnBrk="1" hangingPunct="1">
                <a:lnSpc>
                  <a:spcPct val="90000"/>
                </a:lnSpc>
                <a:spcAft>
                  <a:spcPts val="600"/>
                </a:spcAft>
              </a:pPr>
              <a:t>29</a:t>
            </a:fld>
            <a:endParaRPr lang="en-GB" altLang="en-US" sz="1900">
              <a:latin typeface="Calibri" panose="020F0502020204030204" pitchFamily="34" charset="0"/>
            </a:endParaRPr>
          </a:p>
        </p:txBody>
      </p:sp>
      <p:sp>
        <p:nvSpPr>
          <p:cNvPr id="83" name="Isosceles Triangle 82">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Isosceles Triangle 84">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14237625"/>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D618A553-B5BB-412D-A774-6D67704B6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848F91B-FA65-4A06-A177-8CCF7EBC8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78410" cy="6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Content Placeholder 5" descr="Exampressure.jpg">
            <a:extLst>
              <a:ext uri="{FF2B5EF4-FFF2-40B4-BE49-F238E27FC236}">
                <a16:creationId xmlns:a16="http://schemas.microsoft.com/office/drawing/2014/main" id="{B84FC192-DDAA-E949-9806-71364330D04A}"/>
              </a:ext>
            </a:extLst>
          </p:cNvPr>
          <p:cNvPicPr>
            <a:picLocks noGrp="1" noChangeAspect="1"/>
          </p:cNvPicPr>
          <p:nvPr>
            <p:ph idx="1"/>
          </p:nvPr>
        </p:nvPicPr>
        <p:blipFill rotWithShape="1">
          <a:blip r:embed="rId2">
            <a:alphaModFix amt="30000"/>
            <a:extLst>
              <a:ext uri="{28A0092B-C50C-407E-A947-70E740481C1C}">
                <a14:useLocalDpi xmlns:a14="http://schemas.microsoft.com/office/drawing/2010/main" val="0"/>
              </a:ext>
            </a:extLst>
          </a:blip>
          <a:srcRect t="7248" b="22024"/>
          <a:stretch/>
        </p:blipFill>
        <p:spPr>
          <a:xfrm>
            <a:off x="13373" y="10"/>
            <a:ext cx="12165257" cy="6195062"/>
          </a:xfrm>
          <a:prstGeom prst="rect">
            <a:avLst/>
          </a:prstGeom>
        </p:spPr>
      </p:pic>
      <p:sp>
        <p:nvSpPr>
          <p:cNvPr id="80"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8433" name="Title 1">
            <a:extLst>
              <a:ext uri="{FF2B5EF4-FFF2-40B4-BE49-F238E27FC236}">
                <a16:creationId xmlns:a16="http://schemas.microsoft.com/office/drawing/2014/main" id="{843CE56C-D767-C347-B1CD-F3ECF40B9E12}"/>
              </a:ext>
            </a:extLst>
          </p:cNvPr>
          <p:cNvSpPr>
            <a:spLocks noGrp="1"/>
          </p:cNvSpPr>
          <p:nvPr>
            <p:ph type="title"/>
          </p:nvPr>
        </p:nvSpPr>
        <p:spPr>
          <a:xfrm>
            <a:off x="1403632" y="914399"/>
            <a:ext cx="9283781" cy="2595563"/>
          </a:xfrm>
        </p:spPr>
        <p:txBody>
          <a:bodyPr vert="horz" lIns="91440" tIns="45720" rIns="91440" bIns="45720" rtlCol="0" anchor="b">
            <a:normAutofit/>
          </a:bodyPr>
          <a:lstStyle/>
          <a:p>
            <a:pPr algn="ctr"/>
            <a:r>
              <a:rPr lang="en-US" altLang="en-US" sz="5000" dirty="0" err="1">
                <a:solidFill>
                  <a:schemeClr val="bg1"/>
                </a:solidFill>
              </a:rPr>
              <a:t>Zaliczenie</a:t>
            </a:r>
            <a:r>
              <a:rPr lang="en-US" altLang="en-US" sz="5000" dirty="0">
                <a:solidFill>
                  <a:schemeClr val="bg1"/>
                </a:solidFill>
              </a:rPr>
              <a:t>:</a:t>
            </a:r>
            <a:br>
              <a:rPr lang="en-US" altLang="en-US" sz="5000" dirty="0">
                <a:solidFill>
                  <a:schemeClr val="bg1"/>
                </a:solidFill>
              </a:rPr>
            </a:br>
            <a:r>
              <a:rPr lang="en-US" altLang="en-US" sz="5000" dirty="0">
                <a:solidFill>
                  <a:schemeClr val="bg1"/>
                </a:solidFill>
              </a:rPr>
              <a:t>1) </a:t>
            </a:r>
            <a:r>
              <a:rPr lang="en-US" altLang="en-US" sz="5000" dirty="0" err="1">
                <a:solidFill>
                  <a:schemeClr val="bg1"/>
                </a:solidFill>
              </a:rPr>
              <a:t>prezentacje</a:t>
            </a:r>
            <a:r>
              <a:rPr lang="en-US" altLang="en-US" sz="5000" dirty="0">
                <a:solidFill>
                  <a:schemeClr val="bg1"/>
                </a:solidFill>
              </a:rPr>
              <a:t> – </a:t>
            </a:r>
            <a:r>
              <a:rPr lang="en-US" altLang="en-US" sz="5000" dirty="0" err="1">
                <a:solidFill>
                  <a:schemeClr val="bg1"/>
                </a:solidFill>
              </a:rPr>
              <a:t>ćwiczenia</a:t>
            </a:r>
            <a:br>
              <a:rPr lang="en-US" altLang="en-US" sz="5000" dirty="0">
                <a:solidFill>
                  <a:schemeClr val="bg1"/>
                </a:solidFill>
              </a:rPr>
            </a:br>
            <a:r>
              <a:rPr lang="en-US" altLang="en-US" sz="5000" dirty="0">
                <a:solidFill>
                  <a:schemeClr val="bg1"/>
                </a:solidFill>
              </a:rPr>
              <a:t>2) </a:t>
            </a:r>
            <a:r>
              <a:rPr lang="en-US" altLang="en-US" sz="5000" dirty="0" err="1">
                <a:solidFill>
                  <a:schemeClr val="bg1"/>
                </a:solidFill>
              </a:rPr>
              <a:t>egzamin</a:t>
            </a:r>
            <a:r>
              <a:rPr lang="en-US" altLang="en-US" sz="5000" dirty="0">
                <a:solidFill>
                  <a:schemeClr val="bg1"/>
                </a:solidFill>
              </a:rPr>
              <a:t> </a:t>
            </a:r>
            <a:r>
              <a:rPr lang="en-US" altLang="en-US" sz="5000" dirty="0" err="1">
                <a:solidFill>
                  <a:schemeClr val="bg1"/>
                </a:solidFill>
              </a:rPr>
              <a:t>pisemny</a:t>
            </a:r>
            <a:r>
              <a:rPr lang="en-US" altLang="en-US" sz="5000" dirty="0">
                <a:solidFill>
                  <a:schemeClr val="bg1"/>
                </a:solidFill>
              </a:rPr>
              <a:t>. Test. </a:t>
            </a:r>
          </a:p>
        </p:txBody>
      </p:sp>
      <p:sp>
        <p:nvSpPr>
          <p:cNvPr id="82"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84" name="Rectangle 83">
            <a:extLst>
              <a:ext uri="{FF2B5EF4-FFF2-40B4-BE49-F238E27FC236}">
                <a16:creationId xmlns:a16="http://schemas.microsoft.com/office/drawing/2014/main" id="{D98779F6-5395-4B82-BDCB-4ADF6A5B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3"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772D8F0E-C28F-7B4C-A5BD-43806FD9184B}"/>
              </a:ext>
            </a:extLst>
          </p:cNvPr>
          <p:cNvSpPr>
            <a:spLocks noGrp="1"/>
          </p:cNvSpPr>
          <p:nvPr>
            <p:ph type="ftr" sz="quarter" idx="11"/>
          </p:nvPr>
        </p:nvSpPr>
        <p:spPr>
          <a:xfrm>
            <a:off x="2139696" y="6356350"/>
            <a:ext cx="4114800" cy="365125"/>
          </a:xfrm>
        </p:spPr>
        <p:txBody>
          <a:bodyPr vert="horz" lIns="91440" tIns="45720" rIns="91440" bIns="45720" rtlCol="0" anchor="ctr">
            <a:normAutofit/>
          </a:bodyPr>
          <a:lstStyle/>
          <a:p>
            <a:pPr algn="l">
              <a:spcAft>
                <a:spcPts val="600"/>
              </a:spcAft>
              <a:defRPr/>
            </a:pPr>
            <a:r>
              <a:rPr lang="en-US" sz="1000" kern="1200">
                <a:solidFill>
                  <a:schemeClr val="accent2"/>
                </a:solidFill>
                <a:latin typeface="Calibri" panose="020F0502020204030204"/>
                <a:ea typeface="+mn-ea"/>
                <a:cs typeface="+mn-cs"/>
              </a:rPr>
              <a:t>RETORYKA RETORYKA RETORYKA </a:t>
            </a:r>
          </a:p>
        </p:txBody>
      </p:sp>
      <p:sp>
        <p:nvSpPr>
          <p:cNvPr id="5" name="Slide Number Placeholder 4">
            <a:extLst>
              <a:ext uri="{FF2B5EF4-FFF2-40B4-BE49-F238E27FC236}">
                <a16:creationId xmlns:a16="http://schemas.microsoft.com/office/drawing/2014/main" id="{68637711-E6EC-AE4D-BBC6-D8900ADD8762}"/>
              </a:ext>
            </a:extLst>
          </p:cNvPr>
          <p:cNvSpPr>
            <a:spLocks noGrp="1"/>
          </p:cNvSpPr>
          <p:nvPr>
            <p:ph type="sldNum" sz="quarter" idx="12"/>
          </p:nvPr>
        </p:nvSpPr>
        <p:spPr>
          <a:xfrm>
            <a:off x="11351183" y="6356350"/>
            <a:ext cx="567070" cy="365125"/>
          </a:xfrm>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defRPr/>
            </a:pPr>
            <a:fld id="{B8649CC0-FF91-D84E-93E9-BCB5176510D6}" type="slidenum">
              <a:rPr lang="en-US" altLang="en-US" sz="1000">
                <a:solidFill>
                  <a:schemeClr val="accent2"/>
                </a:solidFill>
                <a:latin typeface="Calibri" panose="020F0502020204030204"/>
                <a:ea typeface="+mn-ea"/>
              </a:rPr>
              <a:pPr eaLnBrk="1" hangingPunct="1">
                <a:spcAft>
                  <a:spcPts val="600"/>
                </a:spcAft>
                <a:defRPr/>
              </a:pPr>
              <a:t>3</a:t>
            </a:fld>
            <a:endParaRPr lang="en-US" altLang="en-US" sz="1000">
              <a:solidFill>
                <a:schemeClr val="accent2"/>
              </a:solidFill>
              <a:latin typeface="Calibri" panose="020F0502020204030204"/>
              <a:ea typeface="+mn-ea"/>
            </a:endParaRPr>
          </a:p>
        </p:txBody>
      </p:sp>
      <p:sp>
        <p:nvSpPr>
          <p:cNvPr id="88" name="Rectangle 87">
            <a:extLst>
              <a:ext uri="{FF2B5EF4-FFF2-40B4-BE49-F238E27FC236}">
                <a16:creationId xmlns:a16="http://schemas.microsoft.com/office/drawing/2014/main" id="{C70191CD-D48F-4F7A-8077-0380603A2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615878"/>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7054-6028-F14B-A5A8-EF357989695F}"/>
              </a:ext>
            </a:extLst>
          </p:cNvPr>
          <p:cNvSpPr>
            <a:spLocks noGrp="1"/>
          </p:cNvSpPr>
          <p:nvPr>
            <p:ph type="title"/>
          </p:nvPr>
        </p:nvSpPr>
        <p:spPr/>
        <p:txBody>
          <a:bodyPr>
            <a:normAutofit/>
          </a:bodyPr>
          <a:lstStyle/>
          <a:p>
            <a:pPr>
              <a:defRPr/>
            </a:pPr>
            <a:r>
              <a:rPr lang="en-US" dirty="0" err="1">
                <a:ea typeface="+mj-ea"/>
                <a:cs typeface="+mj-cs"/>
              </a:rPr>
              <a:t>Kto</a:t>
            </a:r>
            <a:r>
              <a:rPr lang="en-US" dirty="0">
                <a:ea typeface="+mj-ea"/>
                <a:cs typeface="+mj-cs"/>
              </a:rPr>
              <a:t> jest </a:t>
            </a:r>
            <a:r>
              <a:rPr lang="en-US" dirty="0" err="1">
                <a:ea typeface="+mj-ea"/>
                <a:cs typeface="+mj-cs"/>
              </a:rPr>
              <a:t>naszym</a:t>
            </a:r>
            <a:r>
              <a:rPr lang="en-US" dirty="0">
                <a:ea typeface="+mj-ea"/>
                <a:cs typeface="+mj-cs"/>
              </a:rPr>
              <a:t> </a:t>
            </a:r>
            <a:r>
              <a:rPr lang="en-US" dirty="0" err="1">
                <a:ea typeface="+mj-ea"/>
                <a:cs typeface="+mj-cs"/>
              </a:rPr>
              <a:t>autorytetet</a:t>
            </a:r>
            <a:r>
              <a:rPr lang="en-US" dirty="0">
                <a:ea typeface="+mj-ea"/>
                <a:cs typeface="+mj-cs"/>
              </a:rPr>
              <a:t> </a:t>
            </a:r>
            <a:r>
              <a:rPr lang="en-US" dirty="0" err="1">
                <a:ea typeface="+mj-ea"/>
                <a:cs typeface="+mj-cs"/>
              </a:rPr>
              <a:t>dzisiaj</a:t>
            </a:r>
            <a:r>
              <a:rPr lang="en-US" dirty="0">
                <a:ea typeface="+mj-ea"/>
                <a:cs typeface="+mj-cs"/>
              </a:rPr>
              <a:t>? </a:t>
            </a:r>
          </a:p>
        </p:txBody>
      </p:sp>
      <p:sp>
        <p:nvSpPr>
          <p:cNvPr id="3" name="Content Placeholder 2">
            <a:extLst>
              <a:ext uri="{FF2B5EF4-FFF2-40B4-BE49-F238E27FC236}">
                <a16:creationId xmlns:a16="http://schemas.microsoft.com/office/drawing/2014/main" id="{45076FA6-AE3C-2D42-BAC7-CCC939DC647D}"/>
              </a:ext>
            </a:extLst>
          </p:cNvPr>
          <p:cNvSpPr>
            <a:spLocks noGrp="1"/>
          </p:cNvSpPr>
          <p:nvPr>
            <p:ph idx="1"/>
          </p:nvPr>
        </p:nvSpPr>
        <p:spPr/>
        <p:txBody>
          <a:bodyPr>
            <a:normAutofit/>
          </a:bodyPr>
          <a:lstStyle/>
          <a:p>
            <a:pPr eaLnBrk="1" hangingPunct="1">
              <a:lnSpc>
                <a:spcPct val="80000"/>
              </a:lnSpc>
            </a:pPr>
            <a:r>
              <a:rPr lang="pl-PL" altLang="en-US" sz="2100" dirty="0">
                <a:ea typeface="ＭＳ Ｐゴシック" panose="020B0600070205080204" pitchFamily="34" charset="-128"/>
              </a:rPr>
              <a:t>Onet (2016)</a:t>
            </a:r>
          </a:p>
          <a:p>
            <a:pPr eaLnBrk="1" hangingPunct="1">
              <a:lnSpc>
                <a:spcPct val="80000"/>
              </a:lnSpc>
            </a:pPr>
            <a:r>
              <a:rPr lang="pl-PL" altLang="en-US" sz="2100" dirty="0">
                <a:ea typeface="ＭＳ Ｐゴシック" panose="020B0600070205080204" pitchFamily="34" charset="-128"/>
                <a:hlinkClick r:id="rId2"/>
              </a:rPr>
              <a:t>https://wiadomosci.onet.pl/kraj/kto-dla-polakow-jest-najwiekszym-autorytetem-sondaz-dla-onetu/rlbq9j</a:t>
            </a:r>
            <a:endParaRPr lang="pl-PL" altLang="en-US" sz="2100" dirty="0">
              <a:ea typeface="ＭＳ Ｐゴシック" panose="020B0600070205080204" pitchFamily="34" charset="-128"/>
            </a:endParaRPr>
          </a:p>
          <a:p>
            <a:pPr eaLnBrk="1" hangingPunct="1">
              <a:lnSpc>
                <a:spcPct val="80000"/>
              </a:lnSpc>
            </a:pPr>
            <a:endParaRPr lang="pl-PL" altLang="en-US" sz="2100" dirty="0">
              <a:ea typeface="ＭＳ Ｐゴシック" panose="020B0600070205080204" pitchFamily="34" charset="-128"/>
            </a:endParaRPr>
          </a:p>
          <a:p>
            <a:pPr eaLnBrk="1" hangingPunct="1">
              <a:lnSpc>
                <a:spcPct val="80000"/>
              </a:lnSpc>
            </a:pPr>
            <a:r>
              <a:rPr lang="pl-PL" altLang="en-US" sz="2100" dirty="0">
                <a:ea typeface="ＭＳ Ｐゴシック" panose="020B0600070205080204" pitchFamily="34" charset="-128"/>
              </a:rPr>
              <a:t>Polacy słowo "autorytet" kojarzą głównie z historią. Tę dziedzinę wskazuje ponad 44 proc. badanych. Nieco mniej - bo prawie 38 proc. - wiąże "autorytet" z nauką. 14 proc. ankietowanych uważa, że wzorców należy szukać w świecie polityki.</a:t>
            </a:r>
          </a:p>
          <a:p>
            <a:pPr eaLnBrk="1" hangingPunct="1">
              <a:lnSpc>
                <a:spcPct val="80000"/>
              </a:lnSpc>
            </a:pPr>
            <a:r>
              <a:rPr lang="pl-PL" altLang="en-US" sz="2100" dirty="0">
                <a:ea typeface="ＭＳ Ｐゴシック" panose="020B0600070205080204" pitchFamily="34" charset="-128"/>
              </a:rPr>
              <a:t>Z osób żyjących za autorytet najczęściej uznawany jest przez Polaków papież Franciszek. Takiej odpowiedzi udzieliło 11,6 proc. badanych. 6,5 proc. z nas wskazuje na rodziców. Podium zamyka Lech Wałęsa, którego za wzór do naśladowania uważa 4,2 proc. ankietowanych</a:t>
            </a:r>
            <a:r>
              <a:rPr lang="en-US" altLang="en-US" sz="2100" dirty="0">
                <a:ea typeface="ＭＳ Ｐゴシック" panose="020B0600070205080204" pitchFamily="34" charset="-128"/>
              </a:rPr>
              <a:t>.</a:t>
            </a:r>
          </a:p>
        </p:txBody>
      </p:sp>
      <p:sp>
        <p:nvSpPr>
          <p:cNvPr id="4" name="Footer Placeholder 3">
            <a:extLst>
              <a:ext uri="{FF2B5EF4-FFF2-40B4-BE49-F238E27FC236}">
                <a16:creationId xmlns:a16="http://schemas.microsoft.com/office/drawing/2014/main" id="{C1369F91-8ABB-5546-9C91-2F99898D9CE9}"/>
              </a:ext>
            </a:extLst>
          </p:cNvPr>
          <p:cNvSpPr>
            <a:spLocks noGrp="1"/>
          </p:cNvSpPr>
          <p:nvPr>
            <p:ph type="ftr" sz="quarter" idx="11"/>
          </p:nvPr>
        </p:nvSpPr>
        <p:spPr/>
        <p:txBody>
          <a:bodyPr/>
          <a:lstStyle/>
          <a:p>
            <a:pPr>
              <a:defRPr/>
            </a:pPr>
            <a:r>
              <a:rPr lang="en-GB"/>
              <a:t>RETORYKA RETORYKA RETORYKA </a:t>
            </a:r>
          </a:p>
        </p:txBody>
      </p:sp>
      <p:sp>
        <p:nvSpPr>
          <p:cNvPr id="5" name="Slide Number Placeholder 4">
            <a:extLst>
              <a:ext uri="{FF2B5EF4-FFF2-40B4-BE49-F238E27FC236}">
                <a16:creationId xmlns:a16="http://schemas.microsoft.com/office/drawing/2014/main" id="{691E4575-FDB8-C949-B13C-B73050C7AF16}"/>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E0EC26-7E31-234D-913C-01E88F5E6A24}" type="slidenum">
              <a:rPr lang="en-GB" altLang="en-US" sz="1000">
                <a:solidFill>
                  <a:srgbClr val="9B9A98"/>
                </a:solidFill>
              </a:rPr>
              <a:pPr eaLnBrk="1" hangingPunct="1"/>
              <a:t>30</a:t>
            </a:fld>
            <a:endParaRPr lang="en-GB" altLang="en-US" sz="1000">
              <a:solidFill>
                <a:srgbClr val="9B9A98"/>
              </a:solidFill>
            </a:endParaRPr>
          </a:p>
        </p:txBody>
      </p:sp>
    </p:spTree>
    <p:extLst>
      <p:ext uri="{BB962C8B-B14F-4D97-AF65-F5344CB8AC3E}">
        <p14:creationId xmlns:p14="http://schemas.microsoft.com/office/powerpoint/2010/main" val="1643801415"/>
      </p:ext>
    </p:extLst>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873EFF46-356D-D54A-9FDA-14F03BBBDBCE}"/>
              </a:ext>
            </a:extLst>
          </p:cNvPr>
          <p:cNvPicPr>
            <a:picLocks noGrp="1" noChangeAspect="1"/>
          </p:cNvPicPr>
          <p:nvPr>
            <p:ph idx="1"/>
          </p:nvPr>
        </p:nvPicPr>
        <p:blipFill>
          <a:blip r:embed="rId2"/>
          <a:stretch>
            <a:fillRect/>
          </a:stretch>
        </p:blipFill>
        <p:spPr>
          <a:xfrm>
            <a:off x="1228196" y="628650"/>
            <a:ext cx="9230254" cy="5957888"/>
          </a:xfrm>
        </p:spPr>
      </p:pic>
    </p:spTree>
    <p:extLst>
      <p:ext uri="{BB962C8B-B14F-4D97-AF65-F5344CB8AC3E}">
        <p14:creationId xmlns:p14="http://schemas.microsoft.com/office/powerpoint/2010/main" val="4116670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BAAB7-C254-5249-81DB-D06BFCC233D9}"/>
              </a:ext>
            </a:extLst>
          </p:cNvPr>
          <p:cNvSpPr>
            <a:spLocks noGrp="1"/>
          </p:cNvSpPr>
          <p:nvPr>
            <p:ph type="title"/>
          </p:nvPr>
        </p:nvSpPr>
        <p:spPr>
          <a:xfrm>
            <a:off x="686834" y="1153572"/>
            <a:ext cx="3200400" cy="4461163"/>
          </a:xfrm>
        </p:spPr>
        <p:txBody>
          <a:bodyPr>
            <a:normAutofit/>
          </a:bodyPr>
          <a:lstStyle/>
          <a:p>
            <a:r>
              <a:rPr lang="en-US">
                <a:solidFill>
                  <a:srgbClr val="FFFFFF"/>
                </a:solidFill>
              </a:rPr>
              <a:t>ZADANIE 1 (300-400 słów)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1E41C6-1065-DA4F-A3D8-D836FE58DE14}"/>
              </a:ext>
            </a:extLst>
          </p:cNvPr>
          <p:cNvSpPr>
            <a:spLocks noGrp="1"/>
          </p:cNvSpPr>
          <p:nvPr>
            <p:ph idx="1"/>
          </p:nvPr>
        </p:nvSpPr>
        <p:spPr>
          <a:xfrm>
            <a:off x="4447308" y="591344"/>
            <a:ext cx="6906491" cy="5585619"/>
          </a:xfrm>
        </p:spPr>
        <p:txBody>
          <a:bodyPr anchor="ctr">
            <a:normAutofit/>
          </a:bodyPr>
          <a:lstStyle/>
          <a:p>
            <a:r>
              <a:rPr lang="pl-PL" dirty="0"/>
              <a:t>Kto jest moim autorytetem?</a:t>
            </a:r>
          </a:p>
          <a:p>
            <a:r>
              <a:rPr lang="pl-PL" dirty="0"/>
              <a:t>Dlaczego?</a:t>
            </a:r>
          </a:p>
          <a:p>
            <a:r>
              <a:rPr lang="pl-PL" dirty="0"/>
              <a:t>Jakie cechy spełnia?</a:t>
            </a:r>
          </a:p>
          <a:p>
            <a:r>
              <a:rPr lang="pl-PL" dirty="0"/>
              <a:t>Jak tworzy swoją pozycję/wizerunek autorytetu?</a:t>
            </a:r>
          </a:p>
        </p:txBody>
      </p:sp>
    </p:spTree>
    <p:extLst>
      <p:ext uri="{BB962C8B-B14F-4D97-AF65-F5344CB8AC3E}">
        <p14:creationId xmlns:p14="http://schemas.microsoft.com/office/powerpoint/2010/main" val="382047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B6909A7-579A-A242-8D3D-04073BA06848}"/>
              </a:ext>
            </a:extLst>
          </p:cNvPr>
          <p:cNvSpPr>
            <a:spLocks noGrp="1"/>
          </p:cNvSpPr>
          <p:nvPr>
            <p:ph type="title"/>
          </p:nvPr>
        </p:nvSpPr>
        <p:spPr/>
        <p:txBody>
          <a:bodyPr/>
          <a:lstStyle/>
          <a:p>
            <a:pPr eaLnBrk="1" hangingPunct="1"/>
            <a:r>
              <a:rPr lang="en-US" altLang="en-US">
                <a:ea typeface="ＭＳ Ｐゴシック" panose="020B0600070205080204" pitchFamily="34" charset="-128"/>
              </a:rPr>
              <a:t>RETORYKA</a:t>
            </a:r>
          </a:p>
        </p:txBody>
      </p:sp>
      <p:pic>
        <p:nvPicPr>
          <p:cNvPr id="19458" name="Content Placeholder 5" descr="Retoryka Bogołebska .jpg">
            <a:extLst>
              <a:ext uri="{FF2B5EF4-FFF2-40B4-BE49-F238E27FC236}">
                <a16:creationId xmlns:a16="http://schemas.microsoft.com/office/drawing/2014/main" id="{4BFB28E4-EB1A-C04B-A7F8-6B1F4C7D94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7328" r="-67328"/>
          <a:stretch>
            <a:fillRect/>
          </a:stretch>
        </p:blipFill>
        <p:spPr>
          <a:xfrm>
            <a:off x="1981201" y="1600201"/>
            <a:ext cx="5554663" cy="4525963"/>
          </a:xfrm>
        </p:spPr>
      </p:pic>
      <p:sp>
        <p:nvSpPr>
          <p:cNvPr id="4" name="Footer Placeholder 3">
            <a:extLst>
              <a:ext uri="{FF2B5EF4-FFF2-40B4-BE49-F238E27FC236}">
                <a16:creationId xmlns:a16="http://schemas.microsoft.com/office/drawing/2014/main" id="{B019F4B6-C903-E649-BDD0-6D0A81C25232}"/>
              </a:ext>
            </a:extLst>
          </p:cNvPr>
          <p:cNvSpPr>
            <a:spLocks noGrp="1"/>
          </p:cNvSpPr>
          <p:nvPr>
            <p:ph type="ftr" sz="quarter" idx="11"/>
          </p:nvPr>
        </p:nvSpPr>
        <p:spPr/>
        <p:txBody>
          <a:bodyPr/>
          <a:lstStyle/>
          <a:p>
            <a:pPr>
              <a:defRPr/>
            </a:pPr>
            <a:r>
              <a:rPr lang="en-GB"/>
              <a:t>RETORYKA RETORYKA RETORYKA </a:t>
            </a:r>
          </a:p>
        </p:txBody>
      </p:sp>
      <p:sp>
        <p:nvSpPr>
          <p:cNvPr id="5" name="Slide Number Placeholder 4">
            <a:extLst>
              <a:ext uri="{FF2B5EF4-FFF2-40B4-BE49-F238E27FC236}">
                <a16:creationId xmlns:a16="http://schemas.microsoft.com/office/drawing/2014/main" id="{4FB27226-A26F-3C4A-BED5-FA9EF924B124}"/>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B20D9AC-C331-BC4E-B77C-D26074104B0B}" type="slidenum">
              <a:rPr lang="en-GB" altLang="en-US" sz="1000">
                <a:solidFill>
                  <a:srgbClr val="9B9A98"/>
                </a:solidFill>
              </a:rPr>
              <a:pPr eaLnBrk="1" hangingPunct="1"/>
              <a:t>4</a:t>
            </a:fld>
            <a:endParaRPr lang="en-GB" altLang="en-US" sz="1000">
              <a:solidFill>
                <a:srgbClr val="9B9A98"/>
              </a:solidFill>
            </a:endParaRPr>
          </a:p>
        </p:txBody>
      </p:sp>
      <p:pic>
        <p:nvPicPr>
          <p:cNvPr id="19461" name="Picture 6" descr="Retoryka jarosław kohout .jpg">
            <a:extLst>
              <a:ext uri="{FF2B5EF4-FFF2-40B4-BE49-F238E27FC236}">
                <a16:creationId xmlns:a16="http://schemas.microsoft.com/office/drawing/2014/main" id="{2BFECECB-2C96-3241-B979-785B685972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476250"/>
            <a:ext cx="297973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949721"/>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B5A9825-73E5-E04B-BC5B-37A67C85066A}"/>
              </a:ext>
            </a:extLst>
          </p:cNvPr>
          <p:cNvSpPr>
            <a:spLocks noGrp="1"/>
          </p:cNvSpPr>
          <p:nvPr>
            <p:ph type="ftr" sz="quarter" idx="11"/>
          </p:nvPr>
        </p:nvSpPr>
        <p:spPr>
          <a:xfrm>
            <a:off x="750305" y="6356350"/>
            <a:ext cx="4114800" cy="365125"/>
          </a:xfrm>
        </p:spPr>
        <p:txBody>
          <a:bodyPr>
            <a:normAutofit/>
          </a:bodyPr>
          <a:lstStyle/>
          <a:p>
            <a:pPr algn="l">
              <a:spcAft>
                <a:spcPts val="600"/>
              </a:spcAft>
              <a:defRPr/>
            </a:pPr>
            <a:r>
              <a:rPr lang="en-GB">
                <a:solidFill>
                  <a:prstClr val="black">
                    <a:tint val="75000"/>
                  </a:prstClr>
                </a:solidFill>
              </a:rPr>
              <a:t>RETORYKA RETORYKA RETORYKA </a:t>
            </a:r>
          </a:p>
        </p:txBody>
      </p:sp>
      <p:sp>
        <p:nvSpPr>
          <p:cNvPr id="5" name="Slide Number Placeholder 4">
            <a:extLst>
              <a:ext uri="{FF2B5EF4-FFF2-40B4-BE49-F238E27FC236}">
                <a16:creationId xmlns:a16="http://schemas.microsoft.com/office/drawing/2014/main" id="{E6451AE8-255C-8245-9688-F5F3F68365FF}"/>
              </a:ext>
            </a:extLst>
          </p:cNvPr>
          <p:cNvSpPr>
            <a:spLocks noGrp="1"/>
          </p:cNvSpPr>
          <p:nvPr>
            <p:ph type="sldNum" sz="quarter" idx="12"/>
          </p:nvPr>
        </p:nvSpPr>
        <p:spPr>
          <a:xfrm>
            <a:off x="10726220" y="6356350"/>
            <a:ext cx="627580"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FF1D3582-96C6-244D-AAC4-B4DA4DD7C93A}" type="slidenum">
              <a:rPr lang="en-GB" altLang="en-US" sz="1200">
                <a:solidFill>
                  <a:prstClr val="black">
                    <a:tint val="75000"/>
                  </a:prstClr>
                </a:solidFill>
              </a:rPr>
              <a:pPr eaLnBrk="1" hangingPunct="1">
                <a:spcAft>
                  <a:spcPts val="600"/>
                </a:spcAft>
              </a:pPr>
              <a:t>5</a:t>
            </a:fld>
            <a:endParaRPr lang="en-GB" altLang="en-US" sz="1200">
              <a:solidFill>
                <a:prstClr val="black">
                  <a:tint val="75000"/>
                </a:prstClr>
              </a:solidFill>
            </a:endParaRPr>
          </a:p>
        </p:txBody>
      </p:sp>
      <p:graphicFrame>
        <p:nvGraphicFramePr>
          <p:cNvPr id="17" name="Content Placeholder 2">
            <a:extLst>
              <a:ext uri="{FF2B5EF4-FFF2-40B4-BE49-F238E27FC236}">
                <a16:creationId xmlns:a16="http://schemas.microsoft.com/office/drawing/2014/main" id="{C8DC90A1-8185-40BF-9943-C107E42BF9FF}"/>
              </a:ext>
            </a:extLst>
          </p:cNvPr>
          <p:cNvGraphicFramePr>
            <a:graphicFrameLocks noGrp="1"/>
          </p:cNvGraphicFramePr>
          <p:nvPr>
            <p:ph idx="1"/>
            <p:extLst>
              <p:ext uri="{D42A27DB-BD31-4B8C-83A1-F6EECF244321}">
                <p14:modId xmlns:p14="http://schemas.microsoft.com/office/powerpoint/2010/main" val="71087640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255921"/>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BCEA90-F7D5-4EC1-9BE2-5A49A20F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8F91B-FA65-4A06-A177-8CCF7EBC8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78410" cy="6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7"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D98779F6-5395-4B82-BDCB-4ADF6A5B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3"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9A4D4B66-A2D3-E546-9DD9-9CFD5D17C788}"/>
              </a:ext>
            </a:extLst>
          </p:cNvPr>
          <p:cNvSpPr>
            <a:spLocks noGrp="1"/>
          </p:cNvSpPr>
          <p:nvPr>
            <p:ph type="ftr" sz="quarter" idx="11"/>
          </p:nvPr>
        </p:nvSpPr>
        <p:spPr>
          <a:xfrm>
            <a:off x="2139696" y="6356350"/>
            <a:ext cx="4114800" cy="365125"/>
          </a:xfrm>
        </p:spPr>
        <p:txBody>
          <a:bodyPr vert="horz" lIns="91440" tIns="45720" rIns="91440" bIns="45720" rtlCol="0" anchor="ctr">
            <a:normAutofit/>
          </a:bodyPr>
          <a:lstStyle/>
          <a:p>
            <a:pPr algn="l">
              <a:spcAft>
                <a:spcPts val="600"/>
              </a:spcAft>
              <a:defRPr/>
            </a:pPr>
            <a:r>
              <a:rPr lang="en-US" sz="1000" kern="1200">
                <a:solidFill>
                  <a:schemeClr val="accent2"/>
                </a:solidFill>
                <a:latin typeface="+mn-lt"/>
                <a:ea typeface="+mn-ea"/>
                <a:cs typeface="+mn-cs"/>
              </a:rPr>
              <a:t>RETORYKA RETORYKA RETORYKA </a:t>
            </a:r>
          </a:p>
        </p:txBody>
      </p:sp>
      <p:sp>
        <p:nvSpPr>
          <p:cNvPr id="5" name="Slide Number Placeholder 4">
            <a:extLst>
              <a:ext uri="{FF2B5EF4-FFF2-40B4-BE49-F238E27FC236}">
                <a16:creationId xmlns:a16="http://schemas.microsoft.com/office/drawing/2014/main" id="{C1608C4B-77ED-AC42-8642-62B40A81BFF5}"/>
              </a:ext>
            </a:extLst>
          </p:cNvPr>
          <p:cNvSpPr>
            <a:spLocks noGrp="1"/>
          </p:cNvSpPr>
          <p:nvPr>
            <p:ph type="sldNum" sz="quarter" idx="12"/>
          </p:nvPr>
        </p:nvSpPr>
        <p:spPr>
          <a:xfrm>
            <a:off x="11351183" y="6356350"/>
            <a:ext cx="567070" cy="365125"/>
          </a:xfrm>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9C87C072-6C69-FD44-BE92-273859CC56F8}" type="slidenum">
              <a:rPr lang="en-US" altLang="en-US" sz="1000">
                <a:solidFill>
                  <a:schemeClr val="accent2"/>
                </a:solidFill>
                <a:latin typeface="+mn-lt"/>
                <a:ea typeface="+mn-ea"/>
              </a:rPr>
              <a:pPr eaLnBrk="1" hangingPunct="1">
                <a:spcAft>
                  <a:spcPts val="600"/>
                </a:spcAft>
              </a:pPr>
              <a:t>6</a:t>
            </a:fld>
            <a:endParaRPr lang="en-US" altLang="en-US" sz="1000">
              <a:solidFill>
                <a:schemeClr val="accent2"/>
              </a:solidFill>
              <a:latin typeface="+mn-lt"/>
              <a:ea typeface="+mn-ea"/>
            </a:endParaRPr>
          </a:p>
        </p:txBody>
      </p:sp>
      <p:sp>
        <p:nvSpPr>
          <p:cNvPr id="23" name="Rectangle 22">
            <a:extLst>
              <a:ext uri="{FF2B5EF4-FFF2-40B4-BE49-F238E27FC236}">
                <a16:creationId xmlns:a16="http://schemas.microsoft.com/office/drawing/2014/main" id="{C70191CD-D48F-4F7A-8077-0380603A2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AFA72F54-2ED8-894F-9DF7-F9843333C1F6}"/>
              </a:ext>
            </a:extLst>
          </p:cNvPr>
          <p:cNvGraphicFramePr>
            <a:graphicFrameLocks noGrp="1"/>
          </p:cNvGraphicFramePr>
          <p:nvPr>
            <p:ph idx="1"/>
            <p:extLst>
              <p:ext uri="{D42A27DB-BD31-4B8C-83A1-F6EECF244321}">
                <p14:modId xmlns:p14="http://schemas.microsoft.com/office/powerpoint/2010/main" val="3108901996"/>
              </p:ext>
            </p:extLst>
          </p:nvPr>
        </p:nvGraphicFramePr>
        <p:xfrm>
          <a:off x="13373" y="75999"/>
          <a:ext cx="12165258" cy="6043075"/>
        </p:xfrm>
        <a:graphic>
          <a:graphicData uri="http://schemas.openxmlformats.org/drawingml/2006/table">
            <a:tbl>
              <a:tblPr firstRow="1" bandRow="1">
                <a:tableStyleId>{8EC20E35-A176-4012-BC5E-935CFFF8708E}</a:tableStyleId>
              </a:tblPr>
              <a:tblGrid>
                <a:gridCol w="5833407">
                  <a:extLst>
                    <a:ext uri="{9D8B030D-6E8A-4147-A177-3AD203B41FA5}">
                      <a16:colId xmlns:a16="http://schemas.microsoft.com/office/drawing/2014/main" val="1019820492"/>
                    </a:ext>
                  </a:extLst>
                </a:gridCol>
                <a:gridCol w="6331851">
                  <a:extLst>
                    <a:ext uri="{9D8B030D-6E8A-4147-A177-3AD203B41FA5}">
                      <a16:colId xmlns:a16="http://schemas.microsoft.com/office/drawing/2014/main" val="2985070377"/>
                    </a:ext>
                  </a:extLst>
                </a:gridCol>
              </a:tblGrid>
              <a:tr h="509378">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u="none" strike="noStrike" cap="none" normalizeH="0" baseline="0">
                          <a:ln>
                            <a:noFill/>
                          </a:ln>
                          <a:solidFill>
                            <a:srgbClr val="FFFFFF"/>
                          </a:solidFill>
                          <a:effectLst/>
                        </a:rPr>
                        <a:t>LOGIKA</a:t>
                      </a:r>
                      <a:endParaRPr kumimoji="0" lang="en-US" altLang="en-US" sz="23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115768" marR="115768" marT="57884" marB="57884" horzOverflow="overflow"/>
                </a:tc>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u="none" strike="noStrike" cap="none" normalizeH="0" baseline="0">
                          <a:ln>
                            <a:noFill/>
                          </a:ln>
                          <a:solidFill>
                            <a:srgbClr val="FFFFFF"/>
                          </a:solidFill>
                          <a:effectLst/>
                        </a:rPr>
                        <a:t>RETORYKA</a:t>
                      </a:r>
                      <a:endParaRPr kumimoji="0" lang="en-US" altLang="en-US" sz="23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115768" marR="115768" marT="57884" marB="57884" horzOverflow="overflow"/>
                </a:tc>
                <a:extLst>
                  <a:ext uri="{0D108BD9-81ED-4DB2-BD59-A6C34878D82A}">
                    <a16:rowId xmlns:a16="http://schemas.microsoft.com/office/drawing/2014/main" val="3227065997"/>
                  </a:ext>
                </a:extLst>
              </a:tr>
              <a:tr h="3287803">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Cel: udowodnienie.</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Prawda jest dwuwartościowa: 0 lub 1.</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Prawda jest obiektywna, intersubie</a:t>
                      </a:r>
                      <a:r>
                        <a:rPr kumimoji="0" lang="en-GB" altLang="en-US" sz="2300" b="0" u="none" strike="noStrike" cap="none" normalizeH="0" baseline="0">
                          <a:ln>
                            <a:noFill/>
                          </a:ln>
                          <a:solidFill>
                            <a:srgbClr val="000000"/>
                          </a:solidFill>
                          <a:effectLst/>
                        </a:rPr>
                        <a:t>ktywna.</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Istnieje obowiązek przyjęcia poprawnego wywodu.</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 </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Są tu pewne reguły budowania dowodu.</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15768" marR="115768" marT="57884" marB="57884" horzOverflow="overflow"/>
                </a:tc>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Cel: przekonanie.</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Prawda nie istnieje, zamiast niej są wartości.</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Wartości są pluralistyczne – jedna wartość nie wyklucza innych. Wartości są subiektywne.</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Nie ma obowiązku, gwarancji przyjęcia wywodu – skuteczność jego zależy tylko od tego, czy odbiorca ten wywód przyjmie.</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Kryterium oceny nie jest poprawność wywodu, a jego skuteczność. </a:t>
                      </a:r>
                      <a:endParaRPr kumimoji="0" lang="en-US" altLang="en-US" sz="2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15768" marR="115768" marT="57884" marB="57884" horzOverflow="overflow"/>
                </a:tc>
                <a:extLst>
                  <a:ext uri="{0D108BD9-81ED-4DB2-BD59-A6C34878D82A}">
                    <a16:rowId xmlns:a16="http://schemas.microsoft.com/office/drawing/2014/main" val="2005379792"/>
                  </a:ext>
                </a:extLst>
              </a:tr>
              <a:tr h="2245894">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Język:</a:t>
                      </a:r>
                      <a:endParaRPr kumimoji="0" lang="en-US" altLang="en-US" sz="2000" b="0" u="none" strike="noStrike" cap="none" normalizeH="0" baseline="0">
                        <a:ln>
                          <a:noFill/>
                        </a:ln>
                        <a:solidFill>
                          <a:srgbClr val="000000"/>
                        </a:solidFill>
                        <a:effectLst/>
                      </a:endParaRPr>
                    </a:p>
                    <a:p>
                      <a:pPr marL="1371600" marR="0" lvl="3"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Sformalizowany </a:t>
                      </a:r>
                      <a:endParaRPr kumimoji="0" lang="en-US" altLang="en-US" sz="2000" b="0" u="none" strike="noStrike" cap="none" normalizeH="0" baseline="0">
                        <a:ln>
                          <a:noFill/>
                        </a:ln>
                        <a:solidFill>
                          <a:srgbClr val="000000"/>
                        </a:solidFill>
                        <a:effectLst/>
                      </a:endParaRPr>
                    </a:p>
                    <a:p>
                      <a:pPr marL="1371600" marR="0" lvl="3"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Precyzyjny.</a:t>
                      </a:r>
                      <a:endParaRPr kumimoji="0" lang="en-US" altLang="en-US" sz="2000" b="0" u="none" strike="noStrike" cap="none" normalizeH="0" baseline="0">
                        <a:ln>
                          <a:noFill/>
                        </a:ln>
                        <a:solidFill>
                          <a:srgbClr val="000000"/>
                        </a:solidFill>
                        <a:effectLst/>
                      </a:endParaRPr>
                    </a:p>
                    <a:p>
                      <a:pPr marL="1371600" marR="0" lvl="3"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Jednoznaczny.</a:t>
                      </a:r>
                      <a:endParaRPr kumimoji="0" lang="en-US" altLang="en-US" sz="2000" b="0" u="none" strike="noStrike" cap="none" normalizeH="0" baseline="0">
                        <a:ln>
                          <a:noFill/>
                        </a:ln>
                        <a:solidFill>
                          <a:srgbClr val="000000"/>
                        </a:solidFill>
                        <a:effectLst/>
                      </a:endParaRPr>
                    </a:p>
                    <a:p>
                      <a:pPr marL="1371600" marR="0" lvl="3" indent="0" algn="l" defTabSz="914400" rtl="0" eaLnBrk="1" fontAlgn="base" latinLnBrk="0" hangingPunct="1">
                        <a:lnSpc>
                          <a:spcPct val="100000"/>
                        </a:lnSpc>
                        <a:spcBef>
                          <a:spcPct val="0"/>
                        </a:spcBef>
                        <a:spcAft>
                          <a:spcPct val="0"/>
                        </a:spcAft>
                        <a:buClrTx/>
                        <a:buSzTx/>
                        <a:buFontTx/>
                        <a:buNone/>
                        <a:tabLst/>
                      </a:pPr>
                      <a:r>
                        <a:rPr kumimoji="0" lang="en-US" altLang="en-US" sz="2000" b="0" u="none" strike="noStrike" cap="none" normalizeH="0" baseline="0">
                          <a:ln>
                            <a:noFill/>
                          </a:ln>
                          <a:solidFill>
                            <a:srgbClr val="000000"/>
                          </a:solidFill>
                          <a:effectLst/>
                        </a:rPr>
                        <a:t>I</a:t>
                      </a:r>
                      <a:r>
                        <a:rPr kumimoji="0" lang="en-GB" altLang="en-US" sz="2300" b="0" u="none" strike="noStrike" cap="none" normalizeH="0" baseline="0">
                          <a:ln>
                            <a:noFill/>
                          </a:ln>
                          <a:solidFill>
                            <a:srgbClr val="000000"/>
                          </a:solidFill>
                          <a:effectLst/>
                        </a:rPr>
                        <a:t>ntersubiektywny</a:t>
                      </a:r>
                      <a:r>
                        <a:rPr kumimoji="0" lang="en-US" altLang="en-US" sz="2300" b="0" u="none" strike="noStrike" cap="none" normalizeH="0" baseline="0">
                          <a:ln>
                            <a:noFill/>
                          </a:ln>
                          <a:solidFill>
                            <a:srgbClr val="000000"/>
                          </a:solidFill>
                          <a:effectLst/>
                        </a:rPr>
                        <a:t> </a:t>
                      </a:r>
                      <a:endParaRPr kumimoji="0" lang="en-US" altLang="en-US" sz="2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15768" marR="115768" marT="57884" marB="57884" horzOverflow="overflow"/>
                </a:tc>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Język:</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Nieformalny.</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Nieprecyzyjny.</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2300" b="0" u="none" strike="noStrike" cap="none" normalizeH="0" baseline="0">
                          <a:ln>
                            <a:noFill/>
                          </a:ln>
                          <a:solidFill>
                            <a:srgbClr val="000000"/>
                          </a:solidFill>
                          <a:effectLst/>
                        </a:rPr>
                        <a:t>Niejednoznaczny (to stanowi podstawę retoryki).</a:t>
                      </a:r>
                      <a:endParaRPr kumimoji="0" lang="en-US" altLang="en-US" sz="23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300" b="0" u="none" strike="noStrike" cap="none" normalizeH="0" baseline="0">
                          <a:ln>
                            <a:noFill/>
                          </a:ln>
                          <a:solidFill>
                            <a:srgbClr val="000000"/>
                          </a:solidFill>
                          <a:effectLst/>
                        </a:rPr>
                        <a:t>Subiektywny.</a:t>
                      </a:r>
                      <a:r>
                        <a:rPr kumimoji="0" lang="en-US" altLang="en-US" sz="2300" b="0" u="none" strike="noStrike" cap="none" normalizeH="0" baseline="0">
                          <a:ln>
                            <a:noFill/>
                          </a:ln>
                          <a:solidFill>
                            <a:srgbClr val="000000"/>
                          </a:solidFill>
                          <a:effectLst/>
                        </a:rPr>
                        <a:t> </a:t>
                      </a:r>
                      <a:endParaRPr kumimoji="0" lang="en-US" altLang="en-US" sz="2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115768" marR="115768" marT="57884" marB="57884" horzOverflow="overflow"/>
                </a:tc>
                <a:extLst>
                  <a:ext uri="{0D108BD9-81ED-4DB2-BD59-A6C34878D82A}">
                    <a16:rowId xmlns:a16="http://schemas.microsoft.com/office/drawing/2014/main" val="3274932708"/>
                  </a:ext>
                </a:extLst>
              </a:tr>
            </a:tbl>
          </a:graphicData>
        </a:graphic>
      </p:graphicFrame>
    </p:spTree>
    <p:extLst>
      <p:ext uri="{BB962C8B-B14F-4D97-AF65-F5344CB8AC3E}">
        <p14:creationId xmlns:p14="http://schemas.microsoft.com/office/powerpoint/2010/main" val="2801727973"/>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BCEA90-F7D5-4EC1-9BE2-5A49A20F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8F91B-FA65-4A06-A177-8CCF7EBC8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78410" cy="6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7"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9" name="Rectangle 18">
            <a:extLst>
              <a:ext uri="{FF2B5EF4-FFF2-40B4-BE49-F238E27FC236}">
                <a16:creationId xmlns:a16="http://schemas.microsoft.com/office/drawing/2014/main" id="{D98779F6-5395-4B82-BDCB-4ADF6A5B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73"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0FCCC4B9-97F3-1D42-B5C5-E0F0569D62EF}"/>
              </a:ext>
            </a:extLst>
          </p:cNvPr>
          <p:cNvSpPr>
            <a:spLocks noGrp="1"/>
          </p:cNvSpPr>
          <p:nvPr>
            <p:ph type="ftr" sz="quarter" idx="11"/>
          </p:nvPr>
        </p:nvSpPr>
        <p:spPr>
          <a:xfrm>
            <a:off x="2139696" y="6356350"/>
            <a:ext cx="4114800" cy="365125"/>
          </a:xfrm>
        </p:spPr>
        <p:txBody>
          <a:bodyPr vert="horz" lIns="91440" tIns="45720" rIns="91440" bIns="45720" rtlCol="0" anchor="ctr">
            <a:normAutofit/>
          </a:bodyPr>
          <a:lstStyle/>
          <a:p>
            <a:pPr algn="l">
              <a:spcAft>
                <a:spcPts val="600"/>
              </a:spcAft>
              <a:defRPr/>
            </a:pPr>
            <a:r>
              <a:rPr lang="en-US" sz="1000" kern="1200">
                <a:solidFill>
                  <a:schemeClr val="accent2"/>
                </a:solidFill>
                <a:latin typeface="+mn-lt"/>
                <a:ea typeface="+mn-ea"/>
                <a:cs typeface="+mn-cs"/>
              </a:rPr>
              <a:t>RETORYKA RETORYKA RETORYKA </a:t>
            </a:r>
          </a:p>
        </p:txBody>
      </p:sp>
      <p:sp>
        <p:nvSpPr>
          <p:cNvPr id="5" name="Slide Number Placeholder 4">
            <a:extLst>
              <a:ext uri="{FF2B5EF4-FFF2-40B4-BE49-F238E27FC236}">
                <a16:creationId xmlns:a16="http://schemas.microsoft.com/office/drawing/2014/main" id="{2D1EDB48-CB6A-A242-AB8E-C9472A10D105}"/>
              </a:ext>
            </a:extLst>
          </p:cNvPr>
          <p:cNvSpPr>
            <a:spLocks noGrp="1"/>
          </p:cNvSpPr>
          <p:nvPr>
            <p:ph type="sldNum" sz="quarter" idx="12"/>
          </p:nvPr>
        </p:nvSpPr>
        <p:spPr>
          <a:xfrm>
            <a:off x="11351183" y="6356350"/>
            <a:ext cx="567070" cy="365125"/>
          </a:xfrm>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5A408597-58D2-8646-A3B2-67CD911D470B}" type="slidenum">
              <a:rPr lang="en-US" altLang="en-US" sz="1000">
                <a:solidFill>
                  <a:schemeClr val="accent2"/>
                </a:solidFill>
                <a:latin typeface="+mn-lt"/>
                <a:ea typeface="+mn-ea"/>
              </a:rPr>
              <a:pPr eaLnBrk="1" hangingPunct="1">
                <a:spcAft>
                  <a:spcPts val="600"/>
                </a:spcAft>
              </a:pPr>
              <a:t>7</a:t>
            </a:fld>
            <a:endParaRPr lang="en-US" altLang="en-US" sz="1000">
              <a:solidFill>
                <a:schemeClr val="accent2"/>
              </a:solidFill>
              <a:latin typeface="+mn-lt"/>
              <a:ea typeface="+mn-ea"/>
            </a:endParaRPr>
          </a:p>
        </p:txBody>
      </p:sp>
      <p:sp>
        <p:nvSpPr>
          <p:cNvPr id="23" name="Rectangle 22">
            <a:extLst>
              <a:ext uri="{FF2B5EF4-FFF2-40B4-BE49-F238E27FC236}">
                <a16:creationId xmlns:a16="http://schemas.microsoft.com/office/drawing/2014/main" id="{C70191CD-D48F-4F7A-8077-0380603A2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531916B0-9F38-274F-A480-0EAD93F67996}"/>
              </a:ext>
            </a:extLst>
          </p:cNvPr>
          <p:cNvGraphicFramePr>
            <a:graphicFrameLocks noGrp="1"/>
          </p:cNvGraphicFramePr>
          <p:nvPr>
            <p:ph idx="1"/>
            <p:extLst>
              <p:ext uri="{D42A27DB-BD31-4B8C-83A1-F6EECF244321}">
                <p14:modId xmlns:p14="http://schemas.microsoft.com/office/powerpoint/2010/main" val="4248019908"/>
              </p:ext>
            </p:extLst>
          </p:nvPr>
        </p:nvGraphicFramePr>
        <p:xfrm>
          <a:off x="1066147" y="0"/>
          <a:ext cx="10059710" cy="6195073"/>
        </p:xfrm>
        <a:graphic>
          <a:graphicData uri="http://schemas.openxmlformats.org/drawingml/2006/table">
            <a:tbl>
              <a:tblPr firstRow="1" bandRow="1">
                <a:tableStyleId>{8EC20E35-A176-4012-BC5E-935CFFF8708E}</a:tableStyleId>
              </a:tblPr>
              <a:tblGrid>
                <a:gridCol w="4709277">
                  <a:extLst>
                    <a:ext uri="{9D8B030D-6E8A-4147-A177-3AD203B41FA5}">
                      <a16:colId xmlns:a16="http://schemas.microsoft.com/office/drawing/2014/main" val="995810320"/>
                    </a:ext>
                  </a:extLst>
                </a:gridCol>
                <a:gridCol w="5350433">
                  <a:extLst>
                    <a:ext uri="{9D8B030D-6E8A-4147-A177-3AD203B41FA5}">
                      <a16:colId xmlns:a16="http://schemas.microsoft.com/office/drawing/2014/main" val="3307165397"/>
                    </a:ext>
                  </a:extLst>
                </a:gridCol>
              </a:tblGrid>
              <a:tr h="405638">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LOGIKA</a:t>
                      </a:r>
                      <a:endParaRPr kumimoji="0" lang="en-US" altLang="en-US"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92188" marR="92188" marT="46099" marB="46099" horzOverflow="overflow"/>
                </a:tc>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a:ln>
                            <a:noFill/>
                          </a:ln>
                          <a:solidFill>
                            <a:srgbClr val="FFFFFF"/>
                          </a:solidFill>
                          <a:effectLst/>
                        </a:rPr>
                        <a:t>RETORYKA</a:t>
                      </a:r>
                      <a:endParaRPr kumimoji="0" lang="en-US" altLang="en-US" sz="1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92188" marR="92188" marT="46099" marB="46099" horzOverflow="overflow"/>
                </a:tc>
                <a:extLst>
                  <a:ext uri="{0D108BD9-81ED-4DB2-BD59-A6C34878D82A}">
                    <a16:rowId xmlns:a16="http://schemas.microsoft.com/office/drawing/2014/main" val="1291764165"/>
                  </a:ext>
                </a:extLst>
              </a:tr>
              <a:tr h="2341589">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Odbiorca jest niekonkretny; cechy odbiorcy nie przekładają się na wywód.</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Nadawca jest nieważny.</a:t>
                      </a:r>
                      <a:endParaRPr kumimoji="0" lang="en-US" altLang="en-US"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2188" marR="92188" marT="46099" marB="46099" horzOverflow="overflow"/>
                </a:tc>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Im większe dopasowanie wywodu do cech publiczności, tym większa szansa, że on będzie skuteczny.</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Jeżeli wywód jest równie dobry dla wszystkich, to znaczy, że nie jest naprawdę dobry dla nikogo.</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Nadawca jest istotny.</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2188" marR="92188" marT="46099" marB="46099" horzOverflow="overflow"/>
                </a:tc>
                <a:extLst>
                  <a:ext uri="{0D108BD9-81ED-4DB2-BD59-A6C34878D82A}">
                    <a16:rowId xmlns:a16="http://schemas.microsoft.com/office/drawing/2014/main" val="1828683444"/>
                  </a:ext>
                </a:extLst>
              </a:tr>
              <a:tr h="3447846">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Aksjomaty stanowią fundament, na którym buduje się wywód. Zły wybór aksjomatu oznacza nieprawdziwość całego wywodu.</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2188" marR="92188" marT="46099" marB="46099" horzOverflow="overflow"/>
                </a:tc>
                <a:tc>
                  <a:txBody>
                    <a:bodyPr/>
                    <a:lstStyle>
                      <a:lvl1pPr eaLnBrk="0" hangingPunct="0">
                        <a:spcBef>
                          <a:spcPct val="20000"/>
                        </a:spcBef>
                        <a:buClr>
                          <a:schemeClr val="accent1"/>
                        </a:buClr>
                        <a:buSzPct val="80000"/>
                        <a:buFont typeface="Wingdings 2" pitchFamily="2" charset="2"/>
                        <a:defRPr sz="26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lr>
                          <a:schemeClr val="accent1"/>
                        </a:buClr>
                        <a:buSzPct val="90000"/>
                        <a:buFont typeface="Wingdings 2" pitchFamily="2" charset="2"/>
                        <a:defRPr sz="2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lr>
                          <a:srgbClr val="8D89A4"/>
                        </a:buClr>
                        <a:buSzPct val="90000"/>
                        <a:buFont typeface="Wingdings 2" pitchFamily="2" charset="2"/>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Aksjomaty występują nie tylko w logice, ale też w retoryce, i nazywają się locus communis – miejsce wspólne. Są bazą, na której buduje się wywód. Obejmują podzielaną przez nadawcę i odbiorcę wiedzę o świecie. Mogą mieć:</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charakter ogólny (Arystoteles: „zawinił ten, kto miał w tym korzyść”) lub…</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charakter zawężony i odnosić się do wąskich grup społecznych – są wtedy bardziej skuteczne („za komuny było lepiej” i „za komuny było beznadziejnie”).</a:t>
                      </a:r>
                      <a:endParaRPr kumimoji="0" lang="en-US" altLang="en-US" sz="1800" b="0" u="none" strike="noStrike" cap="none" normalizeH="0" baseline="0">
                        <a:ln>
                          <a:noFill/>
                        </a:ln>
                        <a:solidFill>
                          <a:srgbClr val="00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en-US" sz="1800" b="0" u="none" strike="noStrike" cap="none" normalizeH="0" baseline="0">
                          <a:ln>
                            <a:noFill/>
                          </a:ln>
                          <a:solidFill>
                            <a:srgbClr val="000000"/>
                          </a:solidFill>
                          <a:effectLst/>
                        </a:rPr>
                        <a:t> </a:t>
                      </a:r>
                      <a:endParaRPr kumimoji="0" lang="en-US" altLang="en-US"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92188" marR="92188" marT="46099" marB="46099" horzOverflow="overflow"/>
                </a:tc>
                <a:extLst>
                  <a:ext uri="{0D108BD9-81ED-4DB2-BD59-A6C34878D82A}">
                    <a16:rowId xmlns:a16="http://schemas.microsoft.com/office/drawing/2014/main" val="4103270200"/>
                  </a:ext>
                </a:extLst>
              </a:tr>
            </a:tbl>
          </a:graphicData>
        </a:graphic>
      </p:graphicFrame>
    </p:spTree>
    <p:extLst>
      <p:ext uri="{BB962C8B-B14F-4D97-AF65-F5344CB8AC3E}">
        <p14:creationId xmlns:p14="http://schemas.microsoft.com/office/powerpoint/2010/main" val="3812162355"/>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04987-51E2-D143-BE09-37A2C30CBDC8}"/>
              </a:ext>
            </a:extLst>
          </p:cNvPr>
          <p:cNvSpPr>
            <a:spLocks noGrp="1"/>
          </p:cNvSpPr>
          <p:nvPr>
            <p:ph type="title"/>
          </p:nvPr>
        </p:nvSpPr>
        <p:spPr>
          <a:xfrm>
            <a:off x="686834" y="1153572"/>
            <a:ext cx="3200400" cy="4461163"/>
          </a:xfrm>
        </p:spPr>
        <p:txBody>
          <a:bodyPr>
            <a:normAutofit/>
          </a:bodyPr>
          <a:lstStyle/>
          <a:p>
            <a:pPr>
              <a:defRPr/>
            </a:pPr>
            <a:r>
              <a:rPr lang="en-GB" b="1">
                <a:solidFill>
                  <a:srgbClr val="FFFFFF"/>
                </a:solidFill>
                <a:ea typeface="+mj-ea"/>
                <a:cs typeface="+mj-cs"/>
              </a:rPr>
              <a:t>Retoryka jako sztuka wymowy:</a:t>
            </a:r>
            <a:endParaRPr lang="en-US">
              <a:solidFill>
                <a:srgbClr val="FFFFFF"/>
              </a:solidFill>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6E7C8BD-6D51-024C-92E6-7F611F53FDCF}"/>
              </a:ext>
            </a:extLst>
          </p:cNvPr>
          <p:cNvSpPr>
            <a:spLocks noGrp="1"/>
          </p:cNvSpPr>
          <p:nvPr>
            <p:ph idx="1"/>
          </p:nvPr>
        </p:nvSpPr>
        <p:spPr>
          <a:xfrm>
            <a:off x="4447308" y="591344"/>
            <a:ext cx="6906491" cy="5585619"/>
          </a:xfrm>
        </p:spPr>
        <p:txBody>
          <a:bodyPr anchor="ctr">
            <a:normAutofit/>
          </a:bodyPr>
          <a:lstStyle/>
          <a:p>
            <a:pPr eaLnBrk="1" hangingPunct="1"/>
            <a:r>
              <a:rPr lang="pl-PL" altLang="en-US" sz="1100">
                <a:ea typeface="ＭＳ Ｐゴシック" panose="020B0600070205080204" pitchFamily="34" charset="-128"/>
              </a:rPr>
              <a:t>Do podstawowych elementów każdej wypowiedzi należały:</a:t>
            </a:r>
            <a:endParaRPr lang="en-US" altLang="en-US" sz="1100">
              <a:ea typeface="ＭＳ Ｐゴシック" panose="020B0600070205080204" pitchFamily="34" charset="-128"/>
            </a:endParaRPr>
          </a:p>
          <a:p>
            <a:pPr eaLnBrk="1" hangingPunct="1">
              <a:buFont typeface="Wingdings 2" pitchFamily="2" charset="2"/>
              <a:buNone/>
            </a:pPr>
            <a:r>
              <a:rPr lang="pl-PL" altLang="en-US" sz="1100">
                <a:ea typeface="ＭＳ Ｐゴシック" panose="020B0600070205080204" pitchFamily="34" charset="-128"/>
              </a:rPr>
              <a:t> </a:t>
            </a:r>
            <a:endParaRPr lang="en-US" altLang="en-US" sz="1100">
              <a:ea typeface="ＭＳ Ｐゴシック" panose="020B0600070205080204" pitchFamily="34" charset="-128"/>
            </a:endParaRPr>
          </a:p>
          <a:p>
            <a:pPr eaLnBrk="1" hangingPunct="1"/>
            <a:r>
              <a:rPr lang="en-GB" altLang="en-US" sz="1100">
                <a:ea typeface="ＭＳ Ｐゴシック" panose="020B0600070205080204" pitchFamily="34" charset="-128"/>
              </a:rPr>
              <a:t>Inventio (wyobraźnia, inwencja):</a:t>
            </a:r>
            <a:endParaRPr lang="en-US" altLang="en-US" sz="1100">
              <a:ea typeface="ＭＳ Ｐゴシック" panose="020B0600070205080204" pitchFamily="34" charset="-128"/>
            </a:endParaRPr>
          </a:p>
          <a:p>
            <a:pPr eaLnBrk="1" hangingPunct="1">
              <a:buFont typeface="Wingdings 2" pitchFamily="2" charset="2"/>
              <a:buNone/>
            </a:pPr>
            <a:r>
              <a:rPr lang="pl-PL" altLang="en-US" sz="1100">
                <a:ea typeface="ＭＳ Ｐゴシック" panose="020B0600070205080204" pitchFamily="34" charset="-128"/>
              </a:rPr>
              <a:t>Obejmuje ćwiczenia w zakresie wymyślania, wynajdowania jak największej liczby argumentów.</a:t>
            </a:r>
            <a:endParaRPr lang="en-US" altLang="en-US" sz="1100">
              <a:ea typeface="ＭＳ Ｐゴシック" panose="020B0600070205080204" pitchFamily="34" charset="-128"/>
            </a:endParaRPr>
          </a:p>
          <a:p>
            <a:pPr eaLnBrk="1" hangingPunct="1"/>
            <a:r>
              <a:rPr lang="en-GB" altLang="en-US" sz="1100">
                <a:ea typeface="ＭＳ Ｐゴシック" panose="020B0600070205080204" pitchFamily="34" charset="-128"/>
              </a:rPr>
              <a:t>Disposito (układ, podział treści):</a:t>
            </a:r>
            <a:endParaRPr lang="en-US" altLang="en-US" sz="1100">
              <a:ea typeface="ＭＳ Ｐゴシック" panose="020B0600070205080204" pitchFamily="34" charset="-128"/>
            </a:endParaRPr>
          </a:p>
          <a:p>
            <a:pPr eaLnBrk="1" hangingPunct="1">
              <a:buFont typeface="Wingdings 2" pitchFamily="2" charset="2"/>
              <a:buNone/>
            </a:pPr>
            <a:r>
              <a:rPr lang="pl-PL" altLang="en-US" sz="1100">
                <a:ea typeface="ＭＳ Ｐゴシック" panose="020B0600070205080204" pitchFamily="34" charset="-128"/>
              </a:rPr>
              <a:t>Wybór spośród wszystkich wcześniej wymyślonych argumentów takich, które są najbardziej obiecujące, najmocniejsze, oryginalne i adekwatne w stosunku do konkretnej publiczności..</a:t>
            </a:r>
            <a:endParaRPr lang="en-US" altLang="en-US" sz="1100">
              <a:ea typeface="ＭＳ Ｐゴシック" panose="020B0600070205080204" pitchFamily="34" charset="-128"/>
            </a:endParaRPr>
          </a:p>
          <a:p>
            <a:pPr eaLnBrk="1" hangingPunct="1"/>
            <a:r>
              <a:rPr lang="en-GB" altLang="en-US" sz="1100">
                <a:ea typeface="ＭＳ Ｐゴシック" panose="020B0600070205080204" pitchFamily="34" charset="-128"/>
              </a:rPr>
              <a:t>Elocutio (przekazanie treści):</a:t>
            </a:r>
            <a:endParaRPr lang="en-US" altLang="en-US" sz="1100">
              <a:ea typeface="ＭＳ Ｐゴシック" panose="020B0600070205080204" pitchFamily="34" charset="-128"/>
            </a:endParaRPr>
          </a:p>
          <a:p>
            <a:pPr eaLnBrk="1" hangingPunct="1">
              <a:buFont typeface="Wingdings 2" pitchFamily="2" charset="2"/>
              <a:buNone/>
            </a:pPr>
            <a:r>
              <a:rPr lang="pl-PL" altLang="en-US" sz="1100">
                <a:ea typeface="ＭＳ Ｐゴシック" panose="020B0600070205080204" pitchFamily="34" charset="-128"/>
              </a:rPr>
              <a:t>Przedstawienie słowne argumentów.</a:t>
            </a:r>
            <a:endParaRPr lang="en-US" altLang="en-US" sz="1100">
              <a:ea typeface="ＭＳ Ｐゴシック" panose="020B0600070205080204" pitchFamily="34" charset="-128"/>
            </a:endParaRPr>
          </a:p>
          <a:p>
            <a:pPr eaLnBrk="1" hangingPunct="1"/>
            <a:r>
              <a:rPr lang="en-GB" altLang="en-US" sz="1100">
                <a:ea typeface="ＭＳ Ｐゴシック" panose="020B0600070205080204" pitchFamily="34" charset="-128"/>
              </a:rPr>
              <a:t>Memoria (zapamitywanie):</a:t>
            </a:r>
            <a:endParaRPr lang="en-US" altLang="en-US" sz="1100">
              <a:ea typeface="ＭＳ Ｐゴシック" panose="020B0600070205080204" pitchFamily="34" charset="-128"/>
            </a:endParaRPr>
          </a:p>
          <a:p>
            <a:pPr eaLnBrk="1" hangingPunct="1">
              <a:buFont typeface="Wingdings 2" pitchFamily="2" charset="2"/>
              <a:buNone/>
            </a:pPr>
            <a:r>
              <a:rPr lang="pl-PL" altLang="en-US" sz="1100">
                <a:ea typeface="ＭＳ Ｐゴシック" panose="020B0600070205080204" pitchFamily="34" charset="-128"/>
              </a:rPr>
              <a:t>Ćwiczenia pozwalające wygłosić długie wystąpienie z pamięci.</a:t>
            </a:r>
            <a:endParaRPr lang="en-US" altLang="en-US" sz="1100">
              <a:ea typeface="ＭＳ Ｐゴシック" panose="020B0600070205080204" pitchFamily="34" charset="-128"/>
            </a:endParaRPr>
          </a:p>
          <a:p>
            <a:pPr eaLnBrk="1" hangingPunct="1"/>
            <a:r>
              <a:rPr lang="en-GB" altLang="en-US" sz="1100">
                <a:ea typeface="ＭＳ Ｐゴシック" panose="020B0600070205080204" pitchFamily="34" charset="-128"/>
              </a:rPr>
              <a:t>Pronuntitio (wygłoszenie):</a:t>
            </a:r>
            <a:endParaRPr lang="en-US" altLang="en-US" sz="1100">
              <a:ea typeface="ＭＳ Ｐゴシック" panose="020B0600070205080204" pitchFamily="34" charset="-128"/>
            </a:endParaRPr>
          </a:p>
          <a:p>
            <a:pPr lvl="2" eaLnBrk="1" hangingPunct="1"/>
            <a:r>
              <a:rPr lang="pl-PL" altLang="en-US" sz="1100">
                <a:ea typeface="ＭＳ Ｐゴシック" panose="020B0600070205080204" pitchFamily="34" charset="-128"/>
              </a:rPr>
              <a:t>Zajmuje się samym procesem przemawiania.</a:t>
            </a:r>
            <a:endParaRPr lang="en-US" altLang="en-US" sz="1100">
              <a:ea typeface="ＭＳ Ｐゴシック" panose="020B0600070205080204" pitchFamily="34" charset="-128"/>
            </a:endParaRPr>
          </a:p>
          <a:p>
            <a:pPr lvl="2" eaLnBrk="1" hangingPunct="1"/>
            <a:r>
              <a:rPr lang="pl-PL" altLang="en-US" sz="1100">
                <a:ea typeface="ＭＳ Ｐゴシック" panose="020B0600070205080204" pitchFamily="34" charset="-128"/>
              </a:rPr>
              <a:t>Gestykulacja, zachowanie mówcy, usytuowanie odbiorcy itp. – kontakt nadawca – odbiorca.</a:t>
            </a:r>
            <a:endParaRPr lang="en-US" altLang="en-US" sz="1100">
              <a:ea typeface="ＭＳ Ｐゴシック" panose="020B0600070205080204" pitchFamily="34" charset="-128"/>
            </a:endParaRPr>
          </a:p>
          <a:p>
            <a:pPr eaLnBrk="1" hangingPunct="1"/>
            <a:endParaRPr lang="en-US" altLang="en-US" sz="110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E1117E18-3488-D547-AD9F-67ABBB267EC7}"/>
              </a:ext>
            </a:extLst>
          </p:cNvPr>
          <p:cNvSpPr>
            <a:spLocks noGrp="1"/>
          </p:cNvSpPr>
          <p:nvPr>
            <p:ph type="ftr" sz="quarter" idx="11"/>
          </p:nvPr>
        </p:nvSpPr>
        <p:spPr>
          <a:xfrm>
            <a:off x="4038600" y="6356350"/>
            <a:ext cx="5251174" cy="365125"/>
          </a:xfrm>
        </p:spPr>
        <p:txBody>
          <a:bodyPr>
            <a:normAutofit/>
          </a:bodyPr>
          <a:lstStyle/>
          <a:p>
            <a:pPr>
              <a:spcAft>
                <a:spcPts val="600"/>
              </a:spcAft>
              <a:defRPr/>
            </a:pPr>
            <a:r>
              <a:rPr lang="en-GB"/>
              <a:t>RETORYKA RETORYKA RETORYKA </a:t>
            </a:r>
          </a:p>
        </p:txBody>
      </p:sp>
      <p:sp>
        <p:nvSpPr>
          <p:cNvPr id="5" name="Slide Number Placeholder 4">
            <a:extLst>
              <a:ext uri="{FF2B5EF4-FFF2-40B4-BE49-F238E27FC236}">
                <a16:creationId xmlns:a16="http://schemas.microsoft.com/office/drawing/2014/main" id="{DF0AE797-BDB5-6B45-A21C-3DF5D7207B5D}"/>
              </a:ext>
            </a:extLst>
          </p:cNvPr>
          <p:cNvSpPr>
            <a:spLocks noGrp="1"/>
          </p:cNvSpPr>
          <p:nvPr>
            <p:ph type="sldNum" sz="quarter" idx="12"/>
          </p:nvPr>
        </p:nvSpPr>
        <p:spPr>
          <a:xfrm>
            <a:off x="9541564" y="6356350"/>
            <a:ext cx="1812235"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ts val="600"/>
              </a:spcAft>
            </a:pPr>
            <a:fld id="{9E62F5D9-BE1F-1B44-BECA-EC73B104A8B2}" type="slidenum">
              <a:rPr lang="en-GB" altLang="en-US" sz="1900"/>
              <a:pPr eaLnBrk="1" hangingPunct="1">
                <a:lnSpc>
                  <a:spcPct val="90000"/>
                </a:lnSpc>
                <a:spcAft>
                  <a:spcPts val="600"/>
                </a:spcAft>
              </a:pPr>
              <a:t>8</a:t>
            </a:fld>
            <a:endParaRPr lang="en-GB" altLang="en-US" sz="1900"/>
          </a:p>
        </p:txBody>
      </p:sp>
    </p:spTree>
    <p:extLst>
      <p:ext uri="{BB962C8B-B14F-4D97-AF65-F5344CB8AC3E}">
        <p14:creationId xmlns:p14="http://schemas.microsoft.com/office/powerpoint/2010/main" val="2025900586"/>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5177758-12DD-4CC9-902C-4B9C51CB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07B74A1-AC23-4029-85C2-6C2D4C27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4577" name="Title 1">
            <a:extLst>
              <a:ext uri="{FF2B5EF4-FFF2-40B4-BE49-F238E27FC236}">
                <a16:creationId xmlns:a16="http://schemas.microsoft.com/office/drawing/2014/main" id="{D4551A8B-392F-A64C-AB9B-6B0436CAE584}"/>
              </a:ext>
            </a:extLst>
          </p:cNvPr>
          <p:cNvSpPr>
            <a:spLocks noGrp="1"/>
          </p:cNvSpPr>
          <p:nvPr>
            <p:ph type="title"/>
          </p:nvPr>
        </p:nvSpPr>
        <p:spPr>
          <a:xfrm>
            <a:off x="5907024" y="685801"/>
            <a:ext cx="5776976" cy="1716314"/>
          </a:xfrm>
        </p:spPr>
        <p:txBody>
          <a:bodyPr anchor="t">
            <a:normAutofit/>
          </a:bodyPr>
          <a:lstStyle/>
          <a:p>
            <a:pPr eaLnBrk="1" hangingPunct="1"/>
            <a:r>
              <a:rPr lang="en-US" altLang="en-US" sz="5000">
                <a:ea typeface="ＭＳ Ｐゴシック" panose="020B0600070205080204" pitchFamily="34" charset="-128"/>
              </a:rPr>
              <a:t>KOMUNIKACJA</a:t>
            </a:r>
          </a:p>
        </p:txBody>
      </p:sp>
      <p:sp>
        <p:nvSpPr>
          <p:cNvPr id="77" name="Graphic 14">
            <a:extLst>
              <a:ext uri="{FF2B5EF4-FFF2-40B4-BE49-F238E27FC236}">
                <a16:creationId xmlns:a16="http://schemas.microsoft.com/office/drawing/2014/main" id="{30FF6FEE-5B11-4DDB-8635-80A97984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24581" name="Picture 24580">
            <a:extLst>
              <a:ext uri="{FF2B5EF4-FFF2-40B4-BE49-F238E27FC236}">
                <a16:creationId xmlns:a16="http://schemas.microsoft.com/office/drawing/2014/main" id="{9AF9589C-4A67-49E5-BA72-443EEF6E99B0}"/>
              </a:ext>
            </a:extLst>
          </p:cNvPr>
          <p:cNvPicPr>
            <a:picLocks noChangeAspect="1"/>
          </p:cNvPicPr>
          <p:nvPr/>
        </p:nvPicPr>
        <p:blipFill>
          <a:blip r:embed="rId2"/>
          <a:stretch>
            <a:fillRect/>
          </a:stretch>
        </p:blipFill>
        <p:spPr>
          <a:xfrm>
            <a:off x="206759" y="2601133"/>
            <a:ext cx="5072883" cy="3386149"/>
          </a:xfrm>
          <a:prstGeom prst="rect">
            <a:avLst/>
          </a:prstGeom>
        </p:spPr>
      </p:pic>
      <p:sp>
        <p:nvSpPr>
          <p:cNvPr id="79" name="Rectangle 78">
            <a:extLst>
              <a:ext uri="{FF2B5EF4-FFF2-40B4-BE49-F238E27FC236}">
                <a16:creationId xmlns:a16="http://schemas.microsoft.com/office/drawing/2014/main" id="{AD949E97-66D7-467B-BDD7-5166EF52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612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Graphic 14">
            <a:extLst>
              <a:ext uri="{FF2B5EF4-FFF2-40B4-BE49-F238E27FC236}">
                <a16:creationId xmlns:a16="http://schemas.microsoft.com/office/drawing/2014/main" id="{29C6353F-64ED-4D08-9A61-1E27D8746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43649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4" name="Footer Placeholder 3">
            <a:extLst>
              <a:ext uri="{FF2B5EF4-FFF2-40B4-BE49-F238E27FC236}">
                <a16:creationId xmlns:a16="http://schemas.microsoft.com/office/drawing/2014/main" id="{FE53C86E-CEBE-2F4C-8EF4-1CFE999554FD}"/>
              </a:ext>
            </a:extLst>
          </p:cNvPr>
          <p:cNvSpPr>
            <a:spLocks noGrp="1"/>
          </p:cNvSpPr>
          <p:nvPr>
            <p:ph type="ftr" sz="quarter" idx="11"/>
          </p:nvPr>
        </p:nvSpPr>
        <p:spPr>
          <a:xfrm>
            <a:off x="2139696" y="6356350"/>
            <a:ext cx="4114800" cy="365125"/>
          </a:xfrm>
        </p:spPr>
        <p:txBody>
          <a:bodyPr>
            <a:normAutofit/>
          </a:bodyPr>
          <a:lstStyle/>
          <a:p>
            <a:pPr algn="l">
              <a:spcAft>
                <a:spcPts val="600"/>
              </a:spcAft>
              <a:defRPr/>
            </a:pPr>
            <a:r>
              <a:rPr lang="en-GB" sz="1000">
                <a:solidFill>
                  <a:schemeClr val="accent2"/>
                </a:solidFill>
              </a:rPr>
              <a:t>RETORYKA RETORYKA RETORYKA </a:t>
            </a:r>
          </a:p>
        </p:txBody>
      </p:sp>
      <p:sp>
        <p:nvSpPr>
          <p:cNvPr id="5" name="Slide Number Placeholder 4">
            <a:extLst>
              <a:ext uri="{FF2B5EF4-FFF2-40B4-BE49-F238E27FC236}">
                <a16:creationId xmlns:a16="http://schemas.microsoft.com/office/drawing/2014/main" id="{F3D8A623-38AE-0043-AF04-88987149DCF4}"/>
              </a:ext>
            </a:extLst>
          </p:cNvPr>
          <p:cNvSpPr>
            <a:spLocks noGrp="1"/>
          </p:cNvSpPr>
          <p:nvPr>
            <p:ph type="sldNum" sz="quarter" idx="12"/>
          </p:nvPr>
        </p:nvSpPr>
        <p:spPr>
          <a:xfrm>
            <a:off x="11347704" y="6356350"/>
            <a:ext cx="566928" cy="365125"/>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fld id="{BBD034D1-7DDE-5C4A-A00A-DF7065A696EB}" type="slidenum">
              <a:rPr lang="en-GB" altLang="en-US" sz="1000">
                <a:solidFill>
                  <a:schemeClr val="accent2"/>
                </a:solidFill>
              </a:rPr>
              <a:pPr eaLnBrk="1" hangingPunct="1">
                <a:spcAft>
                  <a:spcPts val="600"/>
                </a:spcAft>
              </a:pPr>
              <a:t>9</a:t>
            </a:fld>
            <a:endParaRPr lang="en-GB" altLang="en-US" sz="1000">
              <a:solidFill>
                <a:schemeClr val="accent2"/>
              </a:solidFill>
            </a:endParaRPr>
          </a:p>
        </p:txBody>
      </p:sp>
      <p:sp>
        <p:nvSpPr>
          <p:cNvPr id="83" name="Rectangle 82">
            <a:extLst>
              <a:ext uri="{FF2B5EF4-FFF2-40B4-BE49-F238E27FC236}">
                <a16:creationId xmlns:a16="http://schemas.microsoft.com/office/drawing/2014/main" id="{F611A8EB-A9A5-412E-B620-0BFA41C6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579" name="Content Placeholder 2">
            <a:extLst>
              <a:ext uri="{FF2B5EF4-FFF2-40B4-BE49-F238E27FC236}">
                <a16:creationId xmlns:a16="http://schemas.microsoft.com/office/drawing/2014/main" id="{CF450675-BE5D-4124-9AB8-98451FF1374B}"/>
              </a:ext>
            </a:extLst>
          </p:cNvPr>
          <p:cNvGraphicFramePr>
            <a:graphicFrameLocks noGrp="1"/>
          </p:cNvGraphicFramePr>
          <p:nvPr>
            <p:ph idx="1"/>
            <p:extLst>
              <p:ext uri="{D42A27DB-BD31-4B8C-83A1-F6EECF244321}">
                <p14:modId xmlns:p14="http://schemas.microsoft.com/office/powerpoint/2010/main" val="952747087"/>
              </p:ext>
            </p:extLst>
          </p:nvPr>
        </p:nvGraphicFramePr>
        <p:xfrm>
          <a:off x="5907024" y="2575345"/>
          <a:ext cx="5776976" cy="3498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374781"/>
      </p:ext>
    </p:extLst>
  </p:cSld>
  <p:clrMapOvr>
    <a:masterClrMapping/>
  </p:clrMapOvr>
  <p:transition spd="slow">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2037</Words>
  <Application>Microsoft Macintosh PowerPoint</Application>
  <PresentationFormat>Widescreen</PresentationFormat>
  <Paragraphs>241</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Helvetica Neue Medium</vt:lpstr>
      <vt:lpstr>Wingdings 2</vt:lpstr>
      <vt:lpstr>Office Theme</vt:lpstr>
      <vt:lpstr>Retoryka </vt:lpstr>
      <vt:lpstr>RETORYKA: Sztuka myślenia krytycznego</vt:lpstr>
      <vt:lpstr>Zaliczenie: 1) prezentacje – ćwiczenia 2) egzamin pisemny. Test. </vt:lpstr>
      <vt:lpstr>RETORYKA</vt:lpstr>
      <vt:lpstr>PowerPoint Presentation</vt:lpstr>
      <vt:lpstr>PowerPoint Presentation</vt:lpstr>
      <vt:lpstr>PowerPoint Presentation</vt:lpstr>
      <vt:lpstr>Retoryka jako sztuka wymowy:</vt:lpstr>
      <vt:lpstr>KOMUNIKACJA</vt:lpstr>
      <vt:lpstr>Przekonanie</vt:lpstr>
      <vt:lpstr>Przekonanie:</vt:lpstr>
      <vt:lpstr>Z pojęciem przekonania wiążą się następujące terminy: </vt:lpstr>
      <vt:lpstr>Retoryka –sztuka przekonywania, perswazji (Celem retoryki jest przekonywanie) </vt:lpstr>
      <vt:lpstr>Zasada perswazji:</vt:lpstr>
      <vt:lpstr>Teksty reklamy?</vt:lpstr>
      <vt:lpstr>Zasada identyfikacji:</vt:lpstr>
      <vt:lpstr>Przejawy identyfikacji:</vt:lpstr>
      <vt:lpstr>Zasada aktualności </vt:lpstr>
      <vt:lpstr>Zasada apelu formalnego:</vt:lpstr>
      <vt:lpstr>Zasada decorum / stosowności:</vt:lpstr>
      <vt:lpstr>Zasada wiarygodności….</vt:lpstr>
      <vt:lpstr>  Techniki zwiększania wiarygodności: </vt:lpstr>
      <vt:lpstr>Techniki zwiększania wiarygodności:</vt:lpstr>
      <vt:lpstr>WIARYGODNY MÓWCA...</vt:lpstr>
      <vt:lpstr>Ważny jest stosunek do TEMATU: </vt:lpstr>
      <vt:lpstr>Kogo lubimy i za co?</vt:lpstr>
      <vt:lpstr>O Efekcie aureli… Wygląd https://www.youtube.com/watch?v=re0BOIQPeyg</vt:lpstr>
      <vt:lpstr>AUTORYTET (Dlaczego ulegamy autorytetom?)</vt:lpstr>
      <vt:lpstr>Jak budowany jest autorytet:</vt:lpstr>
      <vt:lpstr>Kto jest naszym autorytetet dzisiaj? </vt:lpstr>
      <vt:lpstr>PowerPoint Presentation</vt:lpstr>
      <vt:lpstr>ZADANIE 1 (300-400 słów)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Retoryka </dc:title>
  <dc:creator>Urszula Chowaniec</dc:creator>
  <cp:lastModifiedBy>Urszula Chowaniec</cp:lastModifiedBy>
  <cp:revision>1</cp:revision>
  <dcterms:created xsi:type="dcterms:W3CDTF">2020-03-31T20:20:43Z</dcterms:created>
  <dcterms:modified xsi:type="dcterms:W3CDTF">2020-03-31T20:20:46Z</dcterms:modified>
</cp:coreProperties>
</file>