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73" r:id="rId4"/>
    <p:sldId id="263" r:id="rId5"/>
    <p:sldId id="264" r:id="rId6"/>
    <p:sldId id="267" r:id="rId7"/>
    <p:sldId id="280" r:id="rId8"/>
    <p:sldId id="274" r:id="rId9"/>
    <p:sldId id="265" r:id="rId10"/>
    <p:sldId id="272" r:id="rId11"/>
    <p:sldId id="281" r:id="rId12"/>
    <p:sldId id="259" r:id="rId13"/>
    <p:sldId id="271" r:id="rId14"/>
    <p:sldId id="275" r:id="rId15"/>
    <p:sldId id="278" r:id="rId16"/>
    <p:sldId id="279" r:id="rId17"/>
    <p:sldId id="277" r:id="rId18"/>
    <p:sldId id="262" r:id="rId19"/>
    <p:sldId id="266" r:id="rId20"/>
    <p:sldId id="258" r:id="rId21"/>
    <p:sldId id="269" r:id="rId22"/>
    <p:sldId id="282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37"/>
  </p:normalViewPr>
  <p:slideViewPr>
    <p:cSldViewPr snapToGrid="0" snapToObjects="1">
      <p:cViewPr varScale="1">
        <p:scale>
          <a:sx n="105" d="100"/>
          <a:sy n="105" d="100"/>
        </p:scale>
        <p:origin x="184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E9387-0BF1-BD4B-82DB-8A83CC8A13A2}" type="datetimeFigureOut">
              <a:rPr lang="en-US" smtClean="0"/>
              <a:t>4/1/20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83620-F066-FD43-8131-C52B60704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615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10FAE-88D8-454B-9CF3-35A8E351A861}" type="datetimeFigureOut">
              <a:rPr lang="en-US" smtClean="0"/>
              <a:t>4/1/20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694AA-8257-F747-BDB0-926EDE317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218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12751-A9DC-C746-8438-600565E59A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43869E-0FF8-ED4C-AED9-DF422D0449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FEE95-A739-BD42-9FC7-317FAFB21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723AC415-150E-894F-ACC1-3F84B6BBCF8B}" type="datetime1">
              <a:rPr lang="en-GB" smtClean="0"/>
              <a:t>01/04/2020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A7B4A-C057-AD4C-9D64-5F9AB8138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literatura/kultura popularna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79C21-4A69-084F-B028-B2F19BCD1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030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EFD89-0B8C-EE43-9443-301D31778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27E4BA-EC98-6C49-96DC-107E54465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B5F6F-72EA-DC4C-93C8-E56B48BF0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F8E8F-7129-314B-9F36-A363DFF441B1}" type="datetime1">
              <a:rPr lang="en-GB" smtClean="0"/>
              <a:t>01/04/2020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2E588-CE51-0544-8016-D1CB01C2F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literatura/kultura popularna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62811-8563-7043-9BE6-2B186D38D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06139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81BF3A-344A-EE41-81F9-F1FD488A45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4F6A5E-C7D8-004F-950C-A58C11F74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DB83C-CD6B-8545-BB39-9F9966522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44AA-CA31-3B41-99DC-8D42C19D5316}" type="datetime1">
              <a:rPr lang="en-GB" smtClean="0"/>
              <a:t>01/04/2020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2B898-A8BD-DE4F-92E0-CC767CE9B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literatura/kultura popularna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44FA4-A10F-8643-9631-92AA61C97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28048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B875C-BEB0-9E4F-A5E0-82ACDABA8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4169C-586B-CF48-BB8D-7ADA15FD3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EBAA3-7FEE-774F-A8E2-89203E189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CAE5-F2C9-AA4A-B12A-46FDE6787FE7}" type="datetime1">
              <a:rPr lang="en-GB" smtClean="0"/>
              <a:t>01/04/2020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7F055-6DCC-384D-A7A1-AA476D3A3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literatura/kultura popularna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C9E56-5C98-F740-B42F-FEBDD6A9A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51937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7C693-755A-3D46-AE57-EB9DF44E7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18251-DCC5-8645-8FAE-C292E1699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49F5B-8612-7D40-A597-103013812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F84E07B5-C38F-BD4F-8A5A-B77E8D6EF72D}" type="datetime1">
              <a:rPr lang="en-GB" smtClean="0"/>
              <a:t>01/04/2020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8F1F3-1BEF-EA48-97CC-27E119F39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literatura/kultura popularna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B50A4-5B03-C042-92FA-E306119A3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217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FA5AB-1CA9-9D47-9869-99C41D4BF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7FCB4-5126-C247-AAFB-6E8BE1632E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297467-2749-C046-923F-44C5C1F1F8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387533-955D-A94C-9DCA-0AA511586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BB355-CD3B-D74D-B344-3AB880860E39}" type="datetime1">
              <a:rPr lang="en-GB" smtClean="0"/>
              <a:t>01/04/2020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4B40C-F303-1945-8D40-E58F3F356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literatura/kultura popularna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5A478A-B574-594D-96FD-B82F3E365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7389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3DA51-9828-7143-9173-45CB7E318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B3380-3EFA-7A4E-89E9-06933DE7D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E53953-2B25-284D-BBF0-18DEB7CA8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4F3C94-0FDE-984D-8565-B7BE90723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295AE9-2F6B-FD46-A220-8D24C69742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897559-13CE-6844-87DA-AC6F30626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E110C-98F6-804C-AB0A-1EB311705BC3}" type="datetime1">
              <a:rPr lang="en-GB" smtClean="0"/>
              <a:t>01/04/2020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B5A6AA-6456-684C-84C3-751262F37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literatura/kultura popularna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A4F01A-8164-D449-A62E-44EF11682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13416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12925-5C5B-0049-99F7-33D98708F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992AE-5D7A-A04A-AE0B-ED504953D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1F7F-301B-EF4B-90AC-BEF0B68FED11}" type="datetime1">
              <a:rPr lang="en-GB" smtClean="0"/>
              <a:t>01/04/2020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97D9CA-8082-454A-804F-2E4D88D4B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literatura/kultura popularna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3BA59C-4D64-304B-B918-E9C13B004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34680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D6D4F2-165C-B049-A4CE-D48AB0C34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5751-C635-E549-8DDD-9A3ABF37C10F}" type="datetime1">
              <a:rPr lang="en-GB" smtClean="0"/>
              <a:t>01/04/2020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EC6858-27C9-8A46-B82F-7605DBCD8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literatura/kultura popularna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9F6EF-0777-894E-90C5-2CF8C676A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27035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AA4FA-8DD8-CA49-BBE9-A0CA2A145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82FFC-BE2C-8842-AB9A-14905B6EA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C3A51-92D6-B645-AAA7-C657FDFFC4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BE4B27-7F25-2345-96F4-EB20EC679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73949E60-8044-5342-BD6B-858752227BA2}" type="datetime1">
              <a:rPr lang="en-GB" smtClean="0"/>
              <a:t>01/04/2020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7D37F8-D102-6242-B2CE-DD1191CEB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literatura/kultura popularna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8129E7-DC58-3C4F-BC05-F41F87298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238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61D02-5126-EC41-8AC7-276D0E55B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591A9-844B-534E-97D1-642E31147A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FD3E00-7ED0-1E4F-88CE-F84CE26FBE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09784-E485-6441-A1DF-A930AF52F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2436242-107F-214F-A004-3134D4876D18}" type="datetime1">
              <a:rPr lang="en-GB" smtClean="0"/>
              <a:t>01/04/2020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3F0411-5DD5-8340-AA34-53192EC29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literatura/kultura popularna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9EDF99-2DB7-934E-8809-FAADD64D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453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5203D4-392B-1B47-B10C-A0DA4401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39A65C-7B07-6342-A2FA-EA23E6641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24847-D50D-1244-8882-385997990B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fld id="{C823C405-E3E6-CE4F-921C-345198D82641}" type="datetime1">
              <a:rPr lang="en-GB" smtClean="0"/>
              <a:t>01/04/2020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6099E-91A5-C24D-A995-587D1B992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r>
              <a:rPr kumimoji="0" lang="en-US" sz="1300">
                <a:solidFill>
                  <a:schemeClr val="bg2">
                    <a:tint val="60000"/>
                    <a:satMod val="155000"/>
                  </a:schemeClr>
                </a:solidFill>
              </a:rPr>
              <a:t>literatura/kultura popularna</a:t>
            </a:r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09D57-4275-634E-8087-421FCC160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26877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youtube.com/watch?v=vyNvzBE5-Ak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Word_Document2.docx"/><Relationship Id="rId4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mshirt.com/content/4-marta-frej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T2Cpl4ql_ok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PcW_01uWC-k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5EAE061-4AFE-4B3A-8FA1-FC5953E7E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0398FB-7D27-4C59-A68B-663AE7A37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00375" y="1087403"/>
            <a:ext cx="6143625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20140" y="2744662"/>
            <a:ext cx="4942280" cy="2387600"/>
          </a:xfrm>
        </p:spPr>
        <p:txBody>
          <a:bodyPr>
            <a:normAutofit/>
          </a:bodyPr>
          <a:lstStyle/>
          <a:p>
            <a:pPr algn="r"/>
            <a:r>
              <a:rPr lang="pl-PL"/>
              <a:t>Literatura/kultura</a:t>
            </a:r>
            <a:br>
              <a:rPr lang="pl-PL"/>
            </a:br>
            <a:r>
              <a:rPr lang="pl-PL"/>
              <a:t>Kultura/literatura</a:t>
            </a:r>
            <a:br>
              <a:rPr lang="pl-PL"/>
            </a:br>
            <a:r>
              <a:rPr lang="pl-PL"/>
              <a:t>POPULARNA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0140" y="5224338"/>
            <a:ext cx="4942280" cy="995328"/>
          </a:xfrm>
        </p:spPr>
        <p:txBody>
          <a:bodyPr>
            <a:normAutofit/>
          </a:bodyPr>
          <a:lstStyle/>
          <a:p>
            <a:pPr algn="r"/>
            <a:r>
              <a:rPr lang="pl-PL" sz="1700"/>
              <a:t>URSZULA CHOWANIEC</a:t>
            </a:r>
          </a:p>
          <a:p>
            <a:pPr algn="r"/>
            <a:r>
              <a:rPr lang="pl-PL" sz="1700"/>
              <a:t>PROF. NADZW. DR HAB</a:t>
            </a:r>
          </a:p>
          <a:p>
            <a:pPr algn="r"/>
            <a:r>
              <a:rPr lang="pl-PL" sz="1700"/>
              <a:t>U.CHOWANIEC@GMAIL.COM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6A0658-1CC4-4B0D-AAB7-A702286A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680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A804283-B929-4503-802F-4585376E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6783" y="514898"/>
            <a:ext cx="1795013" cy="23284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04F1504-431A-4D86-9091-AE7E4B33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69261" y="1"/>
            <a:ext cx="1709806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DEE8134-8942-423C-9EAA-0110FCA11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49740"/>
            <a:ext cx="889838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20140" y="6356350"/>
            <a:ext cx="358451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kumimoji="0"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literatura/kultura popularna</a:t>
            </a: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C36A08F5-3B56-47C5-A371-9187BE56E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4333" y="4713856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56520" y="6356350"/>
            <a:ext cx="858829" cy="365125"/>
          </a:xfrm>
        </p:spPr>
        <p:txBody>
          <a:bodyPr>
            <a:normAutofit/>
          </a:bodyPr>
          <a:lstStyle/>
          <a:p>
            <a:pPr eaLnBrk="1" latinLnBrk="0" hangingPunct="1">
              <a:spcAft>
                <a:spcPts val="600"/>
              </a:spcAft>
            </a:pPr>
            <a:fld id="{8C592886-E571-45D5-8B56-343DC94F8FA6}" type="slidenum">
              <a:rPr kumimoji="0"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eaLnBrk="1" latinLnBrk="0" hangingPunct="1">
                <a:spcAft>
                  <a:spcPts val="600"/>
                </a:spcAft>
              </a:pPr>
              <a:t>1</a:t>
            </a:fld>
            <a:endParaRPr kumimoji="0"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26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co to jest literatura popularna? </a:t>
            </a: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5481" y="591344"/>
            <a:ext cx="5179868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/>
            <a:r>
              <a:rPr lang="en-US" sz="1600" b="1"/>
              <a:t>Kultura popularna</a:t>
            </a:r>
            <a:r>
              <a:rPr lang="en-US" sz="1600"/>
              <a:t> (popkultura, kultura masowa) </a:t>
            </a:r>
          </a:p>
          <a:p>
            <a:pPr indent="-228600" defTabSz="914400"/>
            <a:endParaRPr lang="en-US" sz="1600"/>
          </a:p>
          <a:p>
            <a:pPr indent="-228600" defTabSz="914400"/>
            <a:r>
              <a:rPr lang="en-US" sz="1600"/>
              <a:t>Kultura symboliczna skierowana do szerokiej publiczności (powszechnie dostępna i praktykowana (faworyzowana, lubiana) przez "masy", "lud", czyli liczne i szerokie rzesze ludzi)</a:t>
            </a:r>
          </a:p>
          <a:p>
            <a:pPr indent="-228600" defTabSz="914400"/>
            <a:endParaRPr lang="en-US" sz="1600"/>
          </a:p>
          <a:p>
            <a:pPr indent="-228600" defTabSz="914400"/>
            <a:r>
              <a:rPr lang="en-US" sz="1600"/>
              <a:t>Pojęcie zamienne kultura masowa, kultura egalitarna,</a:t>
            </a:r>
          </a:p>
          <a:p>
            <a:pPr indent="-228600" defTabSz="914400"/>
            <a:endParaRPr lang="en-US" sz="1600"/>
          </a:p>
          <a:p>
            <a:pPr indent="-228600" defTabSz="914400"/>
            <a:r>
              <a:rPr lang="en-US" sz="1600"/>
              <a:t>John Fiske precyzuje, że: </a:t>
            </a:r>
          </a:p>
          <a:p>
            <a:pPr indent="-228600" defTabSz="914400"/>
            <a:r>
              <a:rPr lang="en-US" sz="1600"/>
              <a:t>Kultura masowa kojarzona jest szczególnie z kulturą powstałą na tzw. </a:t>
            </a:r>
            <a:r>
              <a:rPr lang="en-US" sz="1600" i="1"/>
              <a:t>progu umasowienia</a:t>
            </a:r>
            <a:r>
              <a:rPr lang="en-US" sz="1600"/>
              <a:t> – w latach 20. i 30. XX wieku, kiedy to zaistniały społeczno-cywilizacyjne  (</a:t>
            </a:r>
            <a:r>
              <a:rPr lang="en-US" sz="1600" i="1"/>
              <a:t>Zrozumieć kulturę popularną</a:t>
            </a:r>
            <a:r>
              <a:rPr lang="en-US" sz="1600"/>
              <a:t>, tł. Katarzyna Sawicka, Kraków 2010, Wydawnictwo Uniwersytetu Jagiellońskiego) </a:t>
            </a:r>
          </a:p>
          <a:p>
            <a:pPr indent="-228600" defTabSz="914400"/>
            <a:endParaRPr lang="en-US" sz="1600"/>
          </a:p>
          <a:p>
            <a:pPr indent="-228600" defTabSz="914400"/>
            <a:r>
              <a:rPr lang="en-US" sz="1600"/>
              <a:t>Klasyczna pozycja: Antonina Kłoskowska, </a:t>
            </a:r>
            <a:r>
              <a:rPr lang="en-US" sz="1600" i="1"/>
              <a:t>Kultura masowa</a:t>
            </a:r>
          </a:p>
          <a:p>
            <a:pPr indent="-228600" defTabSz="914400"/>
            <a:endParaRPr lang="en-US" sz="16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93838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kumimoji="0"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literatura/kultura popularna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56173" y="6356350"/>
            <a:ext cx="135917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C592886-E571-45D5-8B56-343DC94F8FA6}" type="slidenum">
              <a:rPr kumimoji="0" lang="en-US" sz="1200" smtClean="0"/>
              <a:pPr>
                <a:spcAft>
                  <a:spcPts val="600"/>
                </a:spcAft>
              </a:pPr>
              <a:t>10</a:t>
            </a:fld>
            <a:endParaRPr kumimoji="0" lang="en-US" sz="1200"/>
          </a:p>
        </p:txBody>
      </p:sp>
    </p:spTree>
    <p:extLst>
      <p:ext uri="{BB962C8B-B14F-4D97-AF65-F5344CB8AC3E}">
        <p14:creationId xmlns:p14="http://schemas.microsoft.com/office/powerpoint/2010/main" val="342594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EA2C032-066A-5A46-8BD4-6E1849E0F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Gatunki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F89F75D-F1DA-864E-98B2-8D9FAA8A3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pl-PL" sz="1300" dirty="0"/>
              <a:t>Ballada, </a:t>
            </a:r>
          </a:p>
          <a:p>
            <a:r>
              <a:rPr lang="pl-PL" sz="1300" dirty="0"/>
              <a:t>Dreszczowiec</a:t>
            </a:r>
          </a:p>
          <a:p>
            <a:r>
              <a:rPr lang="pl-PL" sz="1300" dirty="0"/>
              <a:t>Fantasy,</a:t>
            </a:r>
          </a:p>
          <a:p>
            <a:r>
              <a:rPr lang="pl-PL" sz="1300" dirty="0"/>
              <a:t>Farsa, melodramat, </a:t>
            </a:r>
          </a:p>
          <a:p>
            <a:r>
              <a:rPr lang="pl-PL" sz="1300" dirty="0"/>
              <a:t>Horror</a:t>
            </a:r>
          </a:p>
          <a:p>
            <a:r>
              <a:rPr lang="pl-PL" sz="1300" dirty="0"/>
              <a:t>Anegdota</a:t>
            </a:r>
          </a:p>
          <a:p>
            <a:r>
              <a:rPr lang="pl-PL" sz="1300" dirty="0"/>
              <a:t>Kryminał</a:t>
            </a:r>
          </a:p>
          <a:p>
            <a:r>
              <a:rPr lang="pl-PL" sz="1300" dirty="0"/>
              <a:t>Pieśń (biesiadna, łowiecka)</a:t>
            </a:r>
          </a:p>
          <a:p>
            <a:r>
              <a:rPr lang="pl-PL" sz="1300" dirty="0"/>
              <a:t>SF</a:t>
            </a:r>
          </a:p>
          <a:p>
            <a:r>
              <a:rPr lang="pl-PL" sz="1300" dirty="0"/>
              <a:t>Powieść detektywistyczna, szpiegowska</a:t>
            </a:r>
          </a:p>
          <a:p>
            <a:r>
              <a:rPr lang="pl-PL" sz="1300" dirty="0"/>
              <a:t>Powieść przygodowa</a:t>
            </a:r>
          </a:p>
          <a:p>
            <a:r>
              <a:rPr lang="pl-PL" sz="1300" dirty="0"/>
              <a:t>Romans, </a:t>
            </a:r>
          </a:p>
          <a:p>
            <a:r>
              <a:rPr lang="pl-PL" sz="1300" dirty="0"/>
              <a:t>Western, </a:t>
            </a:r>
          </a:p>
          <a:p>
            <a:r>
              <a:rPr lang="pl-PL" sz="1300" dirty="0"/>
              <a:t>Teksty nieliterackie (senniki, poradniki, graffiti) </a:t>
            </a:r>
          </a:p>
          <a:p>
            <a:pPr marL="0" indent="0">
              <a:buNone/>
            </a:pPr>
            <a:endParaRPr lang="pl-PL" sz="1300" dirty="0"/>
          </a:p>
          <a:p>
            <a:pPr marL="0" indent="0">
              <a:buNone/>
            </a:pPr>
            <a:r>
              <a:rPr lang="pl-PL" sz="1300" dirty="0"/>
              <a:t>(</a:t>
            </a:r>
            <a:r>
              <a:rPr lang="en-US" sz="1300" i="1" dirty="0" err="1"/>
              <a:t>Słownik</a:t>
            </a:r>
            <a:r>
              <a:rPr lang="en-US" sz="1300" i="1" dirty="0"/>
              <a:t> </a:t>
            </a:r>
            <a:r>
              <a:rPr lang="en-US" sz="1300" i="1" dirty="0" err="1"/>
              <a:t>literatury</a:t>
            </a:r>
            <a:r>
              <a:rPr lang="en-US" sz="1300" i="1" dirty="0"/>
              <a:t> </a:t>
            </a:r>
            <a:r>
              <a:rPr lang="en-US" sz="1300" i="1" dirty="0" err="1"/>
              <a:t>popularnej</a:t>
            </a:r>
            <a:r>
              <a:rPr lang="en-US" sz="1300" dirty="0"/>
              <a:t>, red, Tadeusz </a:t>
            </a:r>
            <a:r>
              <a:rPr lang="en-US" sz="1300" dirty="0" err="1"/>
              <a:t>Żabski</a:t>
            </a:r>
            <a:r>
              <a:rPr lang="en-US" sz="1300" dirty="0"/>
              <a:t>, </a:t>
            </a:r>
            <a:r>
              <a:rPr lang="en-US" sz="1300" dirty="0" err="1"/>
              <a:t>Wrocław</a:t>
            </a:r>
            <a:r>
              <a:rPr lang="en-US" sz="1300" dirty="0"/>
              <a:t>: </a:t>
            </a:r>
            <a:r>
              <a:rPr lang="en-US" sz="1300" dirty="0" err="1"/>
              <a:t>Towarzystwo</a:t>
            </a:r>
            <a:r>
              <a:rPr lang="en-US" sz="1300" dirty="0"/>
              <a:t> </a:t>
            </a:r>
            <a:r>
              <a:rPr lang="en-US" sz="1300" dirty="0" err="1"/>
              <a:t>Przyjaciół</a:t>
            </a:r>
            <a:r>
              <a:rPr lang="en-US" sz="1300" dirty="0"/>
              <a:t> </a:t>
            </a:r>
            <a:r>
              <a:rPr lang="en-US" sz="1300" dirty="0" err="1"/>
              <a:t>Polonistyki</a:t>
            </a:r>
            <a:r>
              <a:rPr lang="en-US" sz="1300" dirty="0"/>
              <a:t> </a:t>
            </a:r>
            <a:r>
              <a:rPr lang="en-US" sz="1300" dirty="0" err="1"/>
              <a:t>Wrocławskiej</a:t>
            </a:r>
            <a:r>
              <a:rPr lang="en-US" sz="1300" dirty="0"/>
              <a:t>, 1997)</a:t>
            </a:r>
            <a:endParaRPr lang="pl-PL" sz="1300" dirty="0"/>
          </a:p>
          <a:p>
            <a:endParaRPr lang="en-US" sz="13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077B7-D019-F048-8C87-2E1171F63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9383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kumimoji="0" lang="en-US"/>
              <a:t>literatura/kultura popularna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D04FF-B462-384E-B4C1-F9580F2B0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56173" y="6356350"/>
            <a:ext cx="135917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C592886-E571-45D5-8B56-343DC94F8FA6}" type="slidenum">
              <a:rPr kumimoji="0" lang="en-US" smtClean="0"/>
              <a:pPr>
                <a:spcAft>
                  <a:spcPts val="600"/>
                </a:spcAft>
              </a:pPr>
              <a:t>11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63567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r>
              <a:rPr lang="pl-PL" sz="1800">
                <a:solidFill>
                  <a:srgbClr val="FFFFFF"/>
                </a:solidFill>
              </a:rPr>
              <a:t>KULTURA/LITERATURA POPULARNA: Hierarchie</a:t>
            </a:r>
            <a:r>
              <a:rPr lang="en-US" sz="1800">
                <a:solidFill>
                  <a:srgbClr val="FFFFFF"/>
                </a:solidFill>
              </a:rPr>
              <a:t>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35481" y="6356350"/>
            <a:ext cx="363184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kumimoji="0" lang="en-US"/>
              <a:t>literatura/kultura popularna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64895" y="6356350"/>
            <a:ext cx="115045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C592886-E571-45D5-8B56-343DC94F8FA6}" type="slidenum">
              <a:rPr kumimoji="0" lang="en-US" smtClean="0"/>
              <a:pPr>
                <a:spcAft>
                  <a:spcPts val="600"/>
                </a:spcAft>
              </a:pPr>
              <a:t>12</a:t>
            </a:fld>
            <a:endParaRPr kumimoji="0" lang="en-US"/>
          </a:p>
        </p:txBody>
      </p:sp>
      <p:sp>
        <p:nvSpPr>
          <p:cNvPr id="19" name="Arc 1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Uprawomocnienie porządku tradycyjnego (konserwatywne podejście do kultury popularnej)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Kwestionowanie porządku – kultura jako narzędzie władzy ideologicznej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Pośrodku: podejście semiotyczne (Umberto Eco, Roland Barthes), antropologiczne, feministyczne, Brytyjska Szkoła Kulturoznawcza (Stuart Hall) </a:t>
            </a:r>
          </a:p>
        </p:txBody>
      </p:sp>
    </p:spTree>
    <p:extLst>
      <p:ext uri="{BB962C8B-B14F-4D97-AF65-F5344CB8AC3E}">
        <p14:creationId xmlns:p14="http://schemas.microsoft.com/office/powerpoint/2010/main" val="327084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pl-PL" dirty="0"/>
              <a:t>Krytyczne podejście do kultury masowej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pl-PL" dirty="0"/>
              <a:t>Pojęcia:</a:t>
            </a:r>
          </a:p>
          <a:p>
            <a:r>
              <a:rPr lang="pl-PL" dirty="0"/>
              <a:t>Kultury wysokiej v. niskiej</a:t>
            </a:r>
          </a:p>
          <a:p>
            <a:r>
              <a:rPr lang="pl-PL" dirty="0"/>
              <a:t>Kicz?</a:t>
            </a:r>
          </a:p>
          <a:p>
            <a:r>
              <a:rPr lang="pl-PL" dirty="0"/>
              <a:t>Przymiotniki: prosta, płaska, płytka, banalna, trywialna, schematyczna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kumimoji="0" lang="en-US"/>
              <a:t>literatura/kultura popularna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C592886-E571-45D5-8B56-343DC94F8FA6}" type="slidenum">
              <a:rPr kumimoji="0" lang="en-US" smtClean="0"/>
              <a:pPr>
                <a:spcAft>
                  <a:spcPts val="600"/>
                </a:spcAft>
              </a:pPr>
              <a:t>13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9356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r>
              <a:rPr lang="pl-PL" sz="2100">
                <a:solidFill>
                  <a:srgbClr val="FFFFFF"/>
                </a:solidFill>
              </a:rPr>
              <a:t>Krytyczne podejście do kultury masowej/popularnej cd.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5481" y="6356350"/>
            <a:ext cx="363184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kumimoji="0" lang="en-US"/>
              <a:t>literatura/kultura popularna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4895" y="6356350"/>
            <a:ext cx="115045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C592886-E571-45D5-8B56-343DC94F8FA6}" type="slidenum">
              <a:rPr kumimoji="0" lang="en-US" smtClean="0"/>
              <a:pPr>
                <a:spcAft>
                  <a:spcPts val="600"/>
                </a:spcAft>
              </a:pPr>
              <a:t>14</a:t>
            </a:fld>
            <a:endParaRPr kumimoji="0"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pl-PL" dirty="0"/>
              <a:t>Historia krytyki: 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Oswald Spengler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Ortega y Gasset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Stanisław Ignacy Witkiewicz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Dwight </a:t>
            </a:r>
            <a:r>
              <a:rPr lang="pl-PL" dirty="0" err="1"/>
              <a:t>Macdonald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Walter Benjamin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Aldous Huxley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George Orwell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Jean </a:t>
            </a:r>
            <a:r>
              <a:rPr lang="pl-PL" dirty="0" err="1"/>
              <a:t>Baudrillard</a:t>
            </a:r>
            <a:r>
              <a:rPr lang="pl-PL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err="1"/>
              <a:t>Zymunt</a:t>
            </a:r>
            <a:r>
              <a:rPr lang="pl-PL" dirty="0"/>
              <a:t> Bauman </a:t>
            </a:r>
          </a:p>
          <a:p>
            <a:pPr marL="514350" indent="-514350">
              <a:buFont typeface="+mj-lt"/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120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Oswald Spengler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pl-PL" sz="1600"/>
              <a:t>Zmierzch Zachodu (1918 -1922) należy do "kulturowych" współczesnych traktatów z dziedziny filozofii kultury. </a:t>
            </a:r>
          </a:p>
          <a:p>
            <a:r>
              <a:rPr lang="pl-PL" sz="1600"/>
              <a:t>Oswald Spengler (1880 - 1936), niemiecki wizjoner, przeciwnik demokracji, konserwatysta sceptyczny wobec nazizmu po 1933 roku.</a:t>
            </a:r>
          </a:p>
          <a:p>
            <a:r>
              <a:rPr lang="pl-PL" sz="1600"/>
              <a:t>W Zmierzchu.. szuka diagnozy świata posługując się "morfologią historyczną". Kultury powstają, rozkwitają i zamierają, przeradzając się w pewnym momencie w cywilizacje, czyli perfekcyjne formy kultury "wyczerpanej".</a:t>
            </a:r>
          </a:p>
          <a:p>
            <a:r>
              <a:rPr lang="pl-PL" sz="1600"/>
              <a:t> "Morfologia" kultur ma pozwalać na porównywanie ich poszczególnych etapów i przewidywanie dzięki temu biegu własnej formacji.</a:t>
            </a:r>
          </a:p>
          <a:p>
            <a:r>
              <a:rPr lang="pl-PL" sz="1600"/>
              <a:t> Taki historyzm i w sumie pesymizm (w porównaniu z ideą trwałego liniowego rozwoju) nie hierarchizuje, a Zachodowi przepowiada "zmierzch" wzorem każdego innego organizmu</a:t>
            </a:r>
          </a:p>
          <a:p>
            <a:r>
              <a:rPr lang="pl-PL" sz="1600"/>
              <a:t>. Te koncepcje, dla jednych genialne, dla innych dyletanckie, od bez mała stu lat budzą emocje, gdyż dotykają pytania o sens ludzkich działań, o "koniec historii" i perspektywy postępu jakkolwiek pojętego.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9383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kumimoji="0" lang="en-US"/>
              <a:t>literatura/kultura popularna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56173" y="6356350"/>
            <a:ext cx="135917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C592886-E571-45D5-8B56-343DC94F8FA6}" type="slidenum">
              <a:rPr kumimoji="0" lang="en-US" smtClean="0"/>
              <a:pPr>
                <a:spcAft>
                  <a:spcPts val="600"/>
                </a:spcAft>
              </a:pPr>
              <a:t>15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40036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err="1"/>
              <a:t>Zmierzch</a:t>
            </a:r>
            <a:r>
              <a:rPr lang="en-US" dirty="0"/>
              <a:t>…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pl-PL" dirty="0"/>
              <a:t>W Zmierzchu Zachodu odnajdziemy kompendium wiedzy i oryginalnych interpretacji ze wszystkich dziedzin od matematyki po sztukę</a:t>
            </a:r>
          </a:p>
          <a:p>
            <a:r>
              <a:rPr lang="pl-PL" dirty="0"/>
              <a:t>W ostatecznym rozrachunku analizy i spekulacje Spenglera, nawet jeśli dyskusyjne, zapewniają ćwiczenie ze świadomości historycznej.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kumimoji="0" lang="en-US"/>
              <a:t>literatura/kultura popularna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C592886-E571-45D5-8B56-343DC94F8FA6}" type="slidenum">
              <a:rPr kumimoji="0" lang="en-US" smtClean="0"/>
              <a:pPr>
                <a:spcAft>
                  <a:spcPts val="600"/>
                </a:spcAft>
              </a:pPr>
              <a:t>16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20416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Dzisiaj?  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pl-PL" dirty="0"/>
              <a:t>Podział między kulturą elitarną a egalitarną zamazuje się;</a:t>
            </a:r>
          </a:p>
          <a:p>
            <a:r>
              <a:rPr lang="pl-PL" dirty="0"/>
              <a:t>Hierarchie oraz centra stają się mniej widoczne;</a:t>
            </a:r>
          </a:p>
          <a:p>
            <a:r>
              <a:rPr lang="pl-PL" dirty="0"/>
              <a:t>Mechanizmy władzy/wiedzy nie są oparte na podziale mainstream v. peryferie</a:t>
            </a:r>
          </a:p>
          <a:p>
            <a:endParaRPr lang="en-US" dirty="0"/>
          </a:p>
          <a:p>
            <a:r>
              <a:rPr lang="en-US" dirty="0"/>
              <a:t>….. O </a:t>
            </a:r>
            <a:r>
              <a:rPr lang="en-US" dirty="0" err="1"/>
              <a:t>Polsce</a:t>
            </a:r>
            <a:r>
              <a:rPr lang="en-US" dirty="0"/>
              <a:t> </a:t>
            </a:r>
            <a:r>
              <a:rPr lang="en-US" dirty="0" err="1"/>
              <a:t>nowoczesnej</a:t>
            </a:r>
            <a:r>
              <a:rPr lang="en-US" dirty="0"/>
              <a:t>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9383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kumimoji="0" lang="en-US"/>
              <a:t>literatura/kultura popularna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56173" y="6356350"/>
            <a:ext cx="135917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C592886-E571-45D5-8B56-343DC94F8FA6}" type="slidenum">
              <a:rPr kumimoji="0" lang="en-US" smtClean="0"/>
              <a:pPr>
                <a:spcAft>
                  <a:spcPts val="600"/>
                </a:spcAft>
              </a:pPr>
              <a:t>17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1805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POLSKA WSPÓŁCZESNA- WYBRANE LATA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950" y="1645920"/>
            <a:ext cx="4146550" cy="4526280"/>
          </a:xfrm>
        </p:spPr>
        <p:txBody>
          <a:bodyPr/>
          <a:lstStyle/>
          <a:p>
            <a:r>
              <a:rPr lang="pl-PL" sz="2000" dirty="0"/>
              <a:t>1989 rok </a:t>
            </a:r>
          </a:p>
          <a:p>
            <a:pPr marL="0" indent="0">
              <a:buNone/>
            </a:pPr>
            <a:r>
              <a:rPr lang="pl-PL" sz="2000" dirty="0"/>
              <a:t>(Karolina </a:t>
            </a:r>
            <a:r>
              <a:rPr lang="pl-PL" sz="2000" dirty="0" err="1"/>
              <a:t>Kowin</a:t>
            </a:r>
            <a:r>
              <a:rPr lang="pl-PL" sz="2000" dirty="0"/>
              <a:t> Piotrowska, Ćwiartka raz, 2014)</a:t>
            </a:r>
          </a:p>
          <a:p>
            <a:pPr marL="0" indent="0">
              <a:buNone/>
            </a:pPr>
            <a:endParaRPr lang="pl-PL" sz="2000" dirty="0"/>
          </a:p>
          <a:p>
            <a:r>
              <a:rPr lang="pl-PL" sz="2000" dirty="0"/>
              <a:t>8 maj: nr 1 Gazety Wyborczej</a:t>
            </a:r>
          </a:p>
          <a:p>
            <a:r>
              <a:rPr lang="pl-PL" sz="2000" dirty="0"/>
              <a:t>28 X: Joanna Szczepkowska w telewizji</a:t>
            </a:r>
          </a:p>
          <a:p>
            <a:r>
              <a:rPr lang="pl-PL" sz="2000" dirty="0"/>
              <a:t>18 listopada: Dziennik Telewizyjny zastąpiony Wiadomościami</a:t>
            </a:r>
          </a:p>
          <a:p>
            <a:r>
              <a:rPr lang="pl-PL" sz="2000" dirty="0"/>
              <a:t>Serial W Labiryncie (pierwszy polski tasiemiec telewizyjny)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Hity muzyczne:</a:t>
            </a:r>
          </a:p>
          <a:p>
            <a:r>
              <a:rPr lang="pl-PL" dirty="0"/>
              <a:t>De Mono Kochać inaczej</a:t>
            </a:r>
          </a:p>
          <a:p>
            <a:r>
              <a:rPr lang="pl-PL" dirty="0"/>
              <a:t>Madonna </a:t>
            </a:r>
            <a:r>
              <a:rPr lang="pl-PL" dirty="0" err="1"/>
              <a:t>Like</a:t>
            </a:r>
            <a:r>
              <a:rPr lang="pl-PL" dirty="0"/>
              <a:t> a </a:t>
            </a:r>
            <a:r>
              <a:rPr lang="pl-PL" dirty="0" err="1"/>
              <a:t>prayer</a:t>
            </a:r>
            <a:endParaRPr lang="pl-PL" dirty="0"/>
          </a:p>
          <a:p>
            <a:r>
              <a:rPr lang="pl-PL" dirty="0"/>
              <a:t>Bon </a:t>
            </a:r>
            <a:r>
              <a:rPr lang="pl-PL" dirty="0" err="1"/>
              <a:t>Jovi</a:t>
            </a:r>
            <a:r>
              <a:rPr lang="pl-PL" dirty="0"/>
              <a:t>  </a:t>
            </a:r>
            <a:r>
              <a:rPr lang="pl-PL" dirty="0" err="1"/>
              <a:t>I’ll</a:t>
            </a:r>
            <a:r>
              <a:rPr lang="pl-PL" dirty="0"/>
              <a:t> be </a:t>
            </a:r>
            <a:r>
              <a:rPr lang="pl-PL" dirty="0" err="1"/>
              <a:t>there</a:t>
            </a:r>
            <a:r>
              <a:rPr lang="pl-PL" dirty="0"/>
              <a:t> for </a:t>
            </a:r>
            <a:r>
              <a:rPr lang="pl-PL" dirty="0" err="1"/>
              <a:t>you</a:t>
            </a: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literatura/kultura popularna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18</a:t>
            </a:fld>
            <a:endParaRPr kumimoji="0" lang="en-US"/>
          </a:p>
        </p:txBody>
      </p:sp>
      <p:sp>
        <p:nvSpPr>
          <p:cNvPr id="7" name="TextBox 6"/>
          <p:cNvSpPr txBox="1"/>
          <p:nvPr/>
        </p:nvSpPr>
        <p:spPr>
          <a:xfrm rot="479453">
            <a:off x="4991947" y="5305564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Czy to jest kultura popularna?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714798"/>
              </p:ext>
            </p:extLst>
          </p:nvPr>
        </p:nvGraphicFramePr>
        <p:xfrm>
          <a:off x="1143000" y="3340100"/>
          <a:ext cx="68580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Document" r:id="rId3" imgW="6858000" imgH="177800" progId="Word.Document.12">
                  <p:embed/>
                </p:oleObj>
              </mc:Choice>
              <mc:Fallback>
                <p:oleObj name="Document" r:id="rId3" imgW="6858000" imgH="177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3340100"/>
                        <a:ext cx="68580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 rot="4437744">
            <a:off x="4589215" y="5157525"/>
            <a:ext cx="709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ＭＳ ゴシック"/>
                <a:ea typeface="ＭＳ ゴシック"/>
                <a:cs typeface="ＭＳ ゴシック"/>
              </a:rPr>
              <a:t>⏎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6922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LITERATURA POPULARNA – WYBRANE POZYCJE: ROMANS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pl-PL" dirty="0"/>
              <a:t>Archetypiczny</a:t>
            </a:r>
          </a:p>
          <a:p>
            <a:r>
              <a:rPr lang="pl-PL" dirty="0"/>
              <a:t>Przewidywalny</a:t>
            </a:r>
          </a:p>
          <a:p>
            <a:r>
              <a:rPr lang="pl-PL" dirty="0"/>
              <a:t>Kompensacyjny </a:t>
            </a:r>
          </a:p>
          <a:p>
            <a:r>
              <a:rPr lang="pl-PL" dirty="0"/>
              <a:t>Elastyczny w konwencjach (moda, język, kontekst)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9383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kumimoji="0" lang="en-US"/>
              <a:t>literatura/kultura popularna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56173" y="6356350"/>
            <a:ext cx="135917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C592886-E571-45D5-8B56-343DC94F8FA6}" type="slidenum">
              <a:rPr kumimoji="0" lang="en-US" smtClean="0"/>
              <a:pPr>
                <a:spcAft>
                  <a:spcPts val="600"/>
                </a:spcAft>
              </a:pPr>
              <a:t>19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192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Możliwe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tematy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5454" y="319088"/>
            <a:ext cx="5389895" cy="585787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1300" i="1" dirty="0"/>
              <a:t>Co to jest kultura popularna? Co to jest literatura popularna? Czy określenie „popularna” jest zaletą czy wadą? Kurs jest okazją do bliższej analizy literatury popularnej i zjawiska kultury popularnej, zarówno w najnowszych wydarzeniach literackich (powieść „detektywistyczna Olgi Tokarczuk i jej adaptacja), jak i w kontekście krytyki i teorii literatury popularnej na przełomie całego XX wieku. </a:t>
            </a:r>
          </a:p>
          <a:p>
            <a:pPr marL="0" indent="0">
              <a:buNone/>
            </a:pPr>
            <a:endParaRPr lang="pl-PL" sz="1300" i="1" dirty="0"/>
          </a:p>
          <a:p>
            <a:pPr lvl="0"/>
            <a:r>
              <a:rPr lang="pl-PL" sz="1300" dirty="0"/>
              <a:t>Od kultury masowej do kultury popularnej. </a:t>
            </a:r>
            <a:r>
              <a:rPr lang="pl-PL" sz="1300" dirty="0" err="1"/>
              <a:t>Macdonaldyzacja</a:t>
            </a:r>
            <a:r>
              <a:rPr lang="pl-PL" sz="1300" dirty="0"/>
              <a:t> w ujęciu Georga </a:t>
            </a:r>
            <a:r>
              <a:rPr lang="pl-PL" sz="1300" dirty="0" err="1"/>
              <a:t>Ritzera</a:t>
            </a:r>
            <a:r>
              <a:rPr lang="pl-PL" sz="1300" dirty="0"/>
              <a:t>; wyznaczniki, społeczne konsekwencje, rola racjonalizacji; społeczny bunt – ruch „no logo”, „</a:t>
            </a:r>
            <a:r>
              <a:rPr lang="pl-PL" sz="1300" dirty="0" err="1"/>
              <a:t>slow</a:t>
            </a:r>
            <a:r>
              <a:rPr lang="pl-PL" sz="1300" dirty="0"/>
              <a:t> food”.</a:t>
            </a:r>
            <a:endParaRPr lang="en-GB" sz="1300" dirty="0"/>
          </a:p>
          <a:p>
            <a:pPr lvl="0"/>
            <a:r>
              <a:rPr lang="pl-PL" sz="1300" dirty="0"/>
              <a:t>. Seriale a poczucie wspólnotowości. Seriale jako źródło wiedzy. </a:t>
            </a:r>
            <a:endParaRPr lang="en-GB" sz="1300" dirty="0"/>
          </a:p>
          <a:p>
            <a:pPr lvl="0"/>
            <a:r>
              <a:rPr lang="pl-PL" sz="1300" dirty="0"/>
              <a:t>Literatura popularna – Harlequin –J. K. </a:t>
            </a:r>
            <a:r>
              <a:rPr lang="pl-PL" sz="1300" dirty="0" err="1"/>
              <a:t>Rowling</a:t>
            </a:r>
            <a:r>
              <a:rPr lang="pl-PL" sz="1300" dirty="0"/>
              <a:t>, P. Coelho, D. Browna, J. Chmielewskiej. Komiks w kulturze popularnej</a:t>
            </a:r>
            <a:endParaRPr lang="en-GB" sz="1300" dirty="0"/>
          </a:p>
          <a:p>
            <a:pPr lvl="0"/>
            <a:r>
              <a:rPr lang="pl-PL" sz="1300" dirty="0"/>
              <a:t>Religia a popkultura. </a:t>
            </a:r>
            <a:endParaRPr lang="en-GB" sz="1300" dirty="0"/>
          </a:p>
          <a:p>
            <a:pPr lvl="0"/>
            <a:r>
              <a:rPr lang="pl-PL" sz="1300" dirty="0"/>
              <a:t>Kultura popularna a tożsamość narodowa i etniczna. </a:t>
            </a:r>
            <a:endParaRPr lang="en-GB" sz="1300" dirty="0"/>
          </a:p>
          <a:p>
            <a:pPr lvl="0"/>
            <a:r>
              <a:rPr lang="pl-PL" sz="1300" dirty="0" err="1"/>
              <a:t>Popkomunizm</a:t>
            </a:r>
            <a:r>
              <a:rPr lang="pl-PL" sz="1300" dirty="0"/>
              <a:t>. </a:t>
            </a:r>
            <a:endParaRPr lang="en-GB" sz="1300" dirty="0"/>
          </a:p>
          <a:p>
            <a:pPr lvl="0"/>
            <a:r>
              <a:rPr lang="pl-PL" sz="1300" dirty="0"/>
              <a:t>Dziecko a konsumpcjonizm. Barbie; fenomen disco polo;</a:t>
            </a:r>
            <a:endParaRPr lang="en-GB" sz="1300" dirty="0"/>
          </a:p>
          <a:p>
            <a:pPr lvl="0"/>
            <a:r>
              <a:rPr lang="pl-PL" sz="1300" dirty="0"/>
              <a:t>Kicz i </a:t>
            </a:r>
            <a:r>
              <a:rPr lang="pl-PL" sz="1300" dirty="0" err="1"/>
              <a:t>camp</a:t>
            </a:r>
            <a:r>
              <a:rPr lang="pl-PL" sz="1300" dirty="0"/>
              <a:t>. Definicje kiczu. </a:t>
            </a:r>
            <a:endParaRPr lang="en-GB" sz="1300" dirty="0"/>
          </a:p>
          <a:p>
            <a:pPr lvl="0"/>
            <a:r>
              <a:rPr lang="pl-PL" sz="1300" dirty="0"/>
              <a:t>Prasa a popkultura. Kultura „pierwszych stron”. Definicja </a:t>
            </a:r>
            <a:r>
              <a:rPr lang="pl-PL" sz="1300" dirty="0" err="1"/>
              <a:t>tabloidów</a:t>
            </a:r>
            <a:r>
              <a:rPr lang="pl-PL" sz="1300" dirty="0"/>
              <a:t>. </a:t>
            </a:r>
            <a:endParaRPr lang="en-GB" sz="1300" dirty="0"/>
          </a:p>
          <a:p>
            <a:pPr lvl="0"/>
            <a:r>
              <a:rPr lang="pl-PL" sz="1300" dirty="0"/>
              <a:t>Sportowe widowiska jako element kultury popularnej; </a:t>
            </a:r>
            <a:endParaRPr lang="en-GB" sz="1300" dirty="0"/>
          </a:p>
          <a:p>
            <a:pPr lvl="0"/>
            <a:r>
              <a:rPr lang="pl-PL" sz="1300" dirty="0"/>
              <a:t>Film w popkulturze. Przemysł filmowy a film jako dzieło sztuki: </a:t>
            </a:r>
            <a:r>
              <a:rPr lang="en-US" sz="1300" dirty="0" err="1"/>
              <a:t>cykl</a:t>
            </a:r>
            <a:r>
              <a:rPr lang="en-US" sz="1300" dirty="0"/>
              <a:t> </a:t>
            </a:r>
            <a:r>
              <a:rPr lang="en-US" sz="1300" dirty="0" err="1"/>
              <a:t>Gwiezdnych</a:t>
            </a:r>
            <a:r>
              <a:rPr lang="en-US" sz="1300" dirty="0"/>
              <a:t> </a:t>
            </a:r>
            <a:r>
              <a:rPr lang="en-US" sz="1300" dirty="0" err="1"/>
              <a:t>wojen</a:t>
            </a:r>
            <a:r>
              <a:rPr lang="en-US" sz="1300" dirty="0"/>
              <a:t> </a:t>
            </a:r>
            <a:r>
              <a:rPr lang="en-US" sz="1300" dirty="0" err="1"/>
              <a:t>i</a:t>
            </a:r>
            <a:r>
              <a:rPr lang="en-US" sz="1300" dirty="0"/>
              <a:t> </a:t>
            </a:r>
            <a:r>
              <a:rPr lang="en-US" sz="1300" dirty="0" err="1"/>
              <a:t>Matriksa</a:t>
            </a:r>
            <a:r>
              <a:rPr lang="en-US" sz="1300" dirty="0"/>
              <a:t>.</a:t>
            </a:r>
            <a:endParaRPr lang="en-GB" sz="1300" dirty="0"/>
          </a:p>
          <a:p>
            <a:pPr lvl="0"/>
            <a:r>
              <a:rPr lang="en-US" sz="1300" dirty="0" err="1"/>
              <a:t>Telewizja</a:t>
            </a:r>
            <a:r>
              <a:rPr lang="en-US" sz="1300" dirty="0"/>
              <a:t>. Historia </a:t>
            </a:r>
            <a:r>
              <a:rPr lang="en-US" sz="1300" dirty="0" err="1"/>
              <a:t>telewizji</a:t>
            </a:r>
            <a:r>
              <a:rPr lang="en-US" sz="1300" dirty="0"/>
              <a:t>. </a:t>
            </a:r>
            <a:endParaRPr lang="en-GB" sz="1300" dirty="0"/>
          </a:p>
          <a:p>
            <a:pPr marL="0" indent="0">
              <a:buNone/>
            </a:pPr>
            <a:endParaRPr lang="en-US" sz="13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9383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kumimoji="0" lang="en-US"/>
              <a:t>literatura/kultura popularna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56173" y="6356350"/>
            <a:ext cx="135917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C592886-E571-45D5-8B56-343DC94F8FA6}" type="slidenum">
              <a:rPr kumimoji="0" lang="en-US" smtClean="0"/>
              <a:pPr>
                <a:spcAft>
                  <a:spcPts val="600"/>
                </a:spcAft>
              </a:pPr>
              <a:t>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1054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3257" y="253536"/>
            <a:ext cx="4695591" cy="1143000"/>
          </a:xfrm>
        </p:spPr>
        <p:txBody>
          <a:bodyPr/>
          <a:lstStyle/>
          <a:p>
            <a:r>
              <a:rPr lang="en-US" dirty="0" err="1"/>
              <a:t>Nigdy</a:t>
            </a:r>
            <a:r>
              <a:rPr lang="en-US" dirty="0"/>
              <a:t> w </a:t>
            </a:r>
            <a:r>
              <a:rPr lang="en-US" dirty="0" err="1"/>
              <a:t>życiu</a:t>
            </a:r>
            <a:r>
              <a:rPr lang="en-US" dirty="0"/>
              <a:t>…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53536"/>
            <a:ext cx="4038600" cy="5918664"/>
          </a:xfrm>
        </p:spPr>
        <p:txBody>
          <a:bodyPr/>
          <a:lstStyle/>
          <a:p>
            <a:r>
              <a:rPr lang="en-US" dirty="0" err="1"/>
              <a:t>Katarzyna</a:t>
            </a:r>
            <a:r>
              <a:rPr lang="en-US" dirty="0"/>
              <a:t> </a:t>
            </a:r>
            <a:r>
              <a:rPr lang="en-US" dirty="0" err="1"/>
              <a:t>Grochola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“</a:t>
            </a:r>
            <a:r>
              <a:rPr lang="en-US" dirty="0" err="1"/>
              <a:t>Nigdy</a:t>
            </a:r>
            <a:r>
              <a:rPr lang="en-US" dirty="0"/>
              <a:t> w </a:t>
            </a:r>
            <a:r>
              <a:rPr lang="en-US" dirty="0" err="1"/>
              <a:t>żyiu</a:t>
            </a:r>
            <a:r>
              <a:rPr lang="en-US" dirty="0"/>
              <a:t>” (2001)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  <p:pic>
        <p:nvPicPr>
          <p:cNvPr id="8" name="Content Placeholder 7" descr="NIgdy w żyiu.jpg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350" y="2832894"/>
            <a:ext cx="3479800" cy="23368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literatura/kultura popularna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20</a:t>
            </a:fld>
            <a:endParaRPr kumimoji="0"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99090" y="5885484"/>
            <a:ext cx="3003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www.youtube.com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watch?v</a:t>
            </a:r>
            <a:r>
              <a:rPr lang="en-US" dirty="0">
                <a:hlinkClick r:id="rId2"/>
              </a:rPr>
              <a:t>=vyNvzBE5-Ak</a:t>
            </a:r>
            <a:endParaRPr lang="en-US" dirty="0"/>
          </a:p>
        </p:txBody>
      </p:sp>
      <p:pic>
        <p:nvPicPr>
          <p:cNvPr id="10" name="Picture 9" descr="Screen Shot 2018-03-16 at 00.05.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5391">
            <a:off x="975079" y="1175034"/>
            <a:ext cx="3386479" cy="544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07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Zadanie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(200 </a:t>
            </a:r>
            <a:r>
              <a:rPr lang="en-US" dirty="0" err="1">
                <a:solidFill>
                  <a:srgbClr val="FFFFFF"/>
                </a:solidFill>
              </a:rPr>
              <a:t>słów</a:t>
            </a:r>
            <a:r>
              <a:rPr lang="en-US" dirty="0">
                <a:solidFill>
                  <a:srgbClr val="FFFFFF"/>
                </a:solidFill>
              </a:rPr>
              <a:t>) 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pl-PL" dirty="0"/>
              <a:t>Wybierz znany sobie film romantyczny lub motyw oraz opisz, dlaczego jest (lub nie jest) to kultura popularna?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9383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kumimoji="0" lang="en-US"/>
              <a:t>literatura/kultura popularna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56173" y="6356350"/>
            <a:ext cx="135917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C592886-E571-45D5-8B56-343DC94F8FA6}" type="slidenum">
              <a:rPr kumimoji="0" lang="en-US" smtClean="0"/>
              <a:pPr>
                <a:spcAft>
                  <a:spcPts val="600"/>
                </a:spcAft>
              </a:pPr>
              <a:t>21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0989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CE16C-ED40-DD43-88E1-F36E281FB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Lektury</a:t>
            </a:r>
            <a:r>
              <a:rPr lang="en-US" dirty="0"/>
              <a:t> do </a:t>
            </a:r>
            <a:r>
              <a:rPr lang="en-US" dirty="0" err="1"/>
              <a:t>omówienia</a:t>
            </a:r>
            <a:r>
              <a:rPr lang="en-US" dirty="0"/>
              <a:t> (1)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632039-5FB1-1D4C-82BE-D5121C49B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literatura/kultura popularna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81000-84D9-DB41-99A6-F9E3980DC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22</a:t>
            </a:fld>
            <a:endParaRPr kumimoji="0"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7387BAF-7974-5D46-830C-8E012CCE128C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0545079"/>
              </p:ext>
            </p:extLst>
          </p:nvPr>
        </p:nvGraphicFramePr>
        <p:xfrm>
          <a:off x="1143000" y="3905250"/>
          <a:ext cx="6858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Document" r:id="rId3" imgW="6858000" imgH="190500" progId="Word.Document.12">
                  <p:embed/>
                </p:oleObj>
              </mc:Choice>
              <mc:Fallback>
                <p:oleObj name="Document" r:id="rId3" imgW="6858000" imgH="190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3905250"/>
                        <a:ext cx="6858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52AF87E-28E7-B444-8BD0-77FAD1B51E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222787"/>
              </p:ext>
            </p:extLst>
          </p:nvPr>
        </p:nvGraphicFramePr>
        <p:xfrm>
          <a:off x="3240088" y="1397000"/>
          <a:ext cx="26638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Document" r:id="rId5" imgW="5727700" imgH="8737600" progId="Word.Document.12">
                  <p:embed/>
                </p:oleObj>
              </mc:Choice>
              <mc:Fallback>
                <p:oleObj name="Document" r:id="rId5" imgW="5727700" imgH="8737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40088" y="1397000"/>
                        <a:ext cx="26638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7449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5B151-C0A6-4A45-9653-F6DA0E261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Lektury</a:t>
            </a:r>
            <a:r>
              <a:rPr lang="en-US" dirty="0"/>
              <a:t> do </a:t>
            </a:r>
            <a:r>
              <a:rPr lang="en-US" dirty="0" err="1"/>
              <a:t>omówienia</a:t>
            </a:r>
            <a:r>
              <a:rPr lang="en-US" dirty="0"/>
              <a:t> (2)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47AFE7-424C-7043-8E5C-7EF51AD53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literatura/kultura popularna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BA989A-1952-C148-A0DB-A9A6857B4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23</a:t>
            </a:fld>
            <a:endParaRPr kumimoji="0"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D719D01-B602-5742-8F23-17FA9922A4E6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8706046"/>
              </p:ext>
            </p:extLst>
          </p:nvPr>
        </p:nvGraphicFramePr>
        <p:xfrm>
          <a:off x="2317750" y="1572768"/>
          <a:ext cx="3555947" cy="4588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Document" r:id="rId3" imgW="5727700" imgH="7391400" progId="Word.Document.12">
                  <p:embed/>
                </p:oleObj>
              </mc:Choice>
              <mc:Fallback>
                <p:oleObj name="Document" r:id="rId3" imgW="5727700" imgH="7391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7750" y="1572768"/>
                        <a:ext cx="3555947" cy="45888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5906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133242" y="1149336"/>
            <a:ext cx="2987899" cy="2240924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613" y="1370171"/>
            <a:ext cx="3814185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5600">
                <a:solidFill>
                  <a:schemeClr val="bg1"/>
                </a:solidFill>
              </a:rPr>
              <a:t>ZALICZENIE?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613" y="3849845"/>
            <a:ext cx="3814185" cy="188175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defTabSz="914400">
              <a:spcBef>
                <a:spcPts val="1000"/>
              </a:spcBef>
              <a:buNone/>
            </a:pPr>
            <a:r>
              <a:rPr lang="en-US" sz="2400">
                <a:solidFill>
                  <a:schemeClr val="bg1"/>
                </a:solidFill>
              </a:rPr>
              <a:t>Ustnie, obecność na zajęciach, systematyczne przedstawianie swoich opinii (teksty) oraz rozmowa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2351" y="832686"/>
            <a:ext cx="828707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Exampressure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2" r="25154" b="-3"/>
          <a:stretch/>
        </p:blipFill>
        <p:spPr>
          <a:xfrm>
            <a:off x="4890644" y="795510"/>
            <a:ext cx="385314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1615" y="4925384"/>
            <a:ext cx="657528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kern="120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literatura/kultura popularna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C592886-E571-45D5-8B56-343DC94F8FA6}" type="slidenum">
              <a:rPr lang="en-US" sz="1200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</a:t>
            </a:fld>
            <a:endParaRPr lang="en-US" sz="1200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9784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1C4FDBE2-32F7-4AC4-A40C-C51C65B1D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088" y="3827844"/>
            <a:ext cx="6869824" cy="11681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4200">
                <a:solidFill>
                  <a:srgbClr val="FFFFFF"/>
                </a:solidFill>
              </a:rPr>
              <a:t>Let’s begin: CO TO JEST MEM? </a:t>
            </a:r>
          </a:p>
        </p:txBody>
      </p:sp>
      <p:pic>
        <p:nvPicPr>
          <p:cNvPr id="7" name="Picture 6" descr="memy_marty_frej_20160622_194227181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23" r="12576" b="-1"/>
          <a:stretch/>
        </p:blipFill>
        <p:spPr>
          <a:xfrm>
            <a:off x="307770" y="702106"/>
            <a:ext cx="2147876" cy="2739714"/>
          </a:xfrm>
          <a:custGeom>
            <a:avLst/>
            <a:gdLst/>
            <a:ahLst/>
            <a:cxnLst/>
            <a:rect l="l" t="t" r="r" b="b"/>
            <a:pathLst>
              <a:path w="2487175" h="2487175">
                <a:moveTo>
                  <a:pt x="67328" y="0"/>
                </a:moveTo>
                <a:lnTo>
                  <a:pt x="2419847" y="0"/>
                </a:lnTo>
                <a:cubicBezTo>
                  <a:pt x="2457031" y="0"/>
                  <a:pt x="2487175" y="30144"/>
                  <a:pt x="2487175" y="67328"/>
                </a:cubicBezTo>
                <a:lnTo>
                  <a:pt x="2487175" y="2419847"/>
                </a:lnTo>
                <a:cubicBezTo>
                  <a:pt x="2487175" y="2457031"/>
                  <a:pt x="2457031" y="2487175"/>
                  <a:pt x="2419847" y="2487175"/>
                </a:cubicBezTo>
                <a:lnTo>
                  <a:pt x="67328" y="2487175"/>
                </a:lnTo>
                <a:cubicBezTo>
                  <a:pt x="30144" y="2487175"/>
                  <a:pt x="0" y="2457031"/>
                  <a:pt x="0" y="2419847"/>
                </a:cubicBezTo>
                <a:lnTo>
                  <a:pt x="0" y="67328"/>
                </a:lnTo>
                <a:cubicBezTo>
                  <a:pt x="0" y="30144"/>
                  <a:pt x="30144" y="0"/>
                  <a:pt x="67328" y="0"/>
                </a:cubicBezTo>
                <a:close/>
              </a:path>
            </a:pathLst>
          </a:custGeom>
        </p:spPr>
      </p:pic>
      <p:pic>
        <p:nvPicPr>
          <p:cNvPr id="9" name="Picture 8" descr="frej obalać rządy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5" b="4"/>
          <a:stretch/>
        </p:blipFill>
        <p:spPr>
          <a:xfrm>
            <a:off x="2553165" y="846803"/>
            <a:ext cx="2050857" cy="2595017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</p:spPr>
      </p:pic>
      <p:sp>
        <p:nvSpPr>
          <p:cNvPr id="96" name="Arc 95">
            <a:extLst>
              <a:ext uri="{FF2B5EF4-FFF2-40B4-BE49-F238E27FC236}">
                <a16:creationId xmlns:a16="http://schemas.microsoft.com/office/drawing/2014/main" id="{54099A62-2EF0-4EF2-BCB8-F6865122D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100726" y="3392467"/>
            <a:ext cx="2987899" cy="2240924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mem frej 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8" r="30177" b="-1"/>
          <a:stretch/>
        </p:blipFill>
        <p:spPr>
          <a:xfrm>
            <a:off x="4687978" y="845671"/>
            <a:ext cx="2064893" cy="2614862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</p:spPr>
      </p:pic>
      <p:pic>
        <p:nvPicPr>
          <p:cNvPr id="6" name="Content Placeholder 5" descr="frej mem.jpg"/>
          <p:cNvPicPr>
            <a:picLocks noGrp="1" noChangeAspect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40" b="-3"/>
          <a:stretch/>
        </p:blipFill>
        <p:spPr>
          <a:xfrm>
            <a:off x="6836826" y="1176661"/>
            <a:ext cx="2059860" cy="2277163"/>
          </a:xfrm>
          <a:custGeom>
            <a:avLst/>
            <a:gdLst/>
            <a:ahLst/>
            <a:cxnLst/>
            <a:rect l="l" t="t" r="r" b="b"/>
            <a:pathLst>
              <a:path w="2498961" h="2498961">
                <a:moveTo>
                  <a:pt x="65723" y="0"/>
                </a:moveTo>
                <a:lnTo>
                  <a:pt x="2433238" y="0"/>
                </a:lnTo>
                <a:cubicBezTo>
                  <a:pt x="2469536" y="0"/>
                  <a:pt x="2498961" y="29425"/>
                  <a:pt x="2498961" y="65723"/>
                </a:cubicBezTo>
                <a:lnTo>
                  <a:pt x="2498961" y="2433238"/>
                </a:lnTo>
                <a:cubicBezTo>
                  <a:pt x="2498961" y="2469536"/>
                  <a:pt x="2469536" y="2498961"/>
                  <a:pt x="2433238" y="2498961"/>
                </a:cubicBezTo>
                <a:lnTo>
                  <a:pt x="65723" y="2498961"/>
                </a:lnTo>
                <a:cubicBezTo>
                  <a:pt x="29425" y="2498961"/>
                  <a:pt x="0" y="2469536"/>
                  <a:pt x="0" y="2433238"/>
                </a:cubicBezTo>
                <a:lnTo>
                  <a:pt x="0" y="65723"/>
                </a:lnTo>
                <a:cubicBezTo>
                  <a:pt x="0" y="29425"/>
                  <a:pt x="29425" y="0"/>
                  <a:pt x="65723" y="0"/>
                </a:cubicBezTo>
                <a:close/>
              </a:path>
            </a:pathLst>
          </a:custGeom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id="{F92FEB46-1A09-4F9B-B7AB-32F904116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2739" y="5302485"/>
            <a:ext cx="554572" cy="739429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8581" y="6356350"/>
            <a:ext cx="410683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kumimoji="0"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literatura/kultura popularna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18061" y="6356350"/>
            <a:ext cx="79728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C592886-E571-45D5-8B56-343DC94F8FA6}" type="slidenum">
              <a:rPr kumimoji="0" lang="en-US" sz="1200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kumimoji="0" lang="en-US" sz="120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486D02-CEE4-EB44-83D3-769162E043D4}"/>
              </a:ext>
            </a:extLst>
          </p:cNvPr>
          <p:cNvSpPr txBox="1"/>
          <p:nvPr/>
        </p:nvSpPr>
        <p:spPr>
          <a:xfrm>
            <a:off x="3060192" y="5302485"/>
            <a:ext cx="3133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http://memshirt.com/content/4-marta-frej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256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287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12488"/>
            <a:ext cx="2174391" cy="4363844"/>
          </a:xfrm>
        </p:spPr>
        <p:txBody>
          <a:bodyPr anchor="t"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MEMY TU I TAM….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285641" y="1412489"/>
            <a:ext cx="2570462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400" dirty="0"/>
          </a:p>
          <a:p>
            <a:r>
              <a:rPr lang="pl-PL" sz="1400" dirty="0"/>
              <a:t>wzorzec informacji, powielany przez ludzkie wypowiedzi i umysły oraz modyfikujący ich zachowanie, powodujący, że rozprzestrzeniają oni ten wzorzec jak </a:t>
            </a:r>
            <a:r>
              <a:rPr lang="pl-PL" sz="1400" i="1" dirty="0"/>
              <a:t>wirus</a:t>
            </a:r>
            <a:r>
              <a:rPr lang="pl-PL" sz="1400" dirty="0"/>
              <a:t>…</a:t>
            </a:r>
          </a:p>
          <a:p>
            <a:endParaRPr lang="pl-PL" sz="1400" dirty="0"/>
          </a:p>
          <a:p>
            <a:r>
              <a:rPr lang="pl-PL" sz="1400" dirty="0"/>
              <a:t> Pojedyncze hasła, melodie, ikony, wynalazki i mody są typowymi </a:t>
            </a:r>
            <a:r>
              <a:rPr lang="pl-PL" sz="1400" dirty="0" err="1"/>
              <a:t>memami</a:t>
            </a:r>
            <a:r>
              <a:rPr lang="pl-PL" sz="1400" dirty="0"/>
              <a:t>. Idea czy wzorzec informacji nie jest </a:t>
            </a:r>
            <a:r>
              <a:rPr lang="pl-PL" sz="1400" dirty="0" err="1"/>
              <a:t>memem</a:t>
            </a:r>
            <a:r>
              <a:rPr lang="pl-PL" sz="1400" dirty="0"/>
              <a:t>, dopóki nie spowoduje, że ktoś go powieli.</a:t>
            </a:r>
          </a:p>
          <a:p>
            <a:endParaRPr lang="pl-PL" sz="1400" dirty="0"/>
          </a:p>
          <a:p>
            <a:r>
              <a:rPr lang="pl-PL" sz="1400" dirty="0"/>
              <a:t> Cała przekazywana wiedza jest </a:t>
            </a:r>
            <a:r>
              <a:rPr lang="pl-PL" sz="1400" dirty="0" err="1"/>
              <a:t>memetyczna</a:t>
            </a:r>
            <a:r>
              <a:rPr lang="pl-PL" sz="1400" dirty="0"/>
              <a:t>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7403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338703" y="1412489"/>
            <a:ext cx="2398275" cy="4363844"/>
          </a:xfrm>
        </p:spPr>
        <p:txBody>
          <a:bodyPr>
            <a:normAutofit/>
          </a:bodyPr>
          <a:lstStyle/>
          <a:p>
            <a:r>
              <a:rPr lang="en-US" sz="1700" dirty="0">
                <a:solidFill>
                  <a:schemeClr val="accent2">
                    <a:lumMod val="75000"/>
                  </a:schemeClr>
                </a:solidFill>
              </a:rPr>
              <a:t>Brodie Richard, </a:t>
            </a:r>
            <a:r>
              <a:rPr lang="en-US" sz="1700" i="1" dirty="0" err="1">
                <a:solidFill>
                  <a:schemeClr val="accent2">
                    <a:lumMod val="75000"/>
                  </a:schemeClr>
                </a:solidFill>
              </a:rPr>
              <a:t>Wirus</a:t>
            </a:r>
            <a:r>
              <a:rPr lang="en-US" sz="17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700" i="1" dirty="0" err="1">
                <a:solidFill>
                  <a:schemeClr val="accent2">
                    <a:lumMod val="75000"/>
                  </a:schemeClr>
                </a:solidFill>
              </a:rPr>
              <a:t>umysłu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1700" dirty="0" err="1">
                <a:solidFill>
                  <a:schemeClr val="accent2">
                    <a:lumMod val="75000"/>
                  </a:schemeClr>
                </a:solidFill>
              </a:rPr>
              <a:t>Łódź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</a:rPr>
              <a:t> 1997.</a:t>
            </a:r>
          </a:p>
          <a:p>
            <a:endParaRPr lang="en-US" sz="17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7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700" dirty="0">
                <a:solidFill>
                  <a:schemeClr val="accent2">
                    <a:lumMod val="75000"/>
                  </a:schemeClr>
                </a:solidFill>
              </a:rPr>
              <a:t>Blackmore Susan, </a:t>
            </a:r>
            <a:r>
              <a:rPr lang="en-US" sz="1700" i="1" dirty="0" err="1">
                <a:solidFill>
                  <a:schemeClr val="accent2">
                    <a:lumMod val="75000"/>
                  </a:schemeClr>
                </a:solidFill>
              </a:rPr>
              <a:t>Maszyna</a:t>
            </a:r>
            <a:r>
              <a:rPr lang="en-US" sz="17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700" i="1" dirty="0" err="1">
                <a:solidFill>
                  <a:schemeClr val="accent2">
                    <a:lumMod val="75000"/>
                  </a:schemeClr>
                </a:solidFill>
              </a:rPr>
              <a:t>memowa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1700" dirty="0" err="1">
                <a:solidFill>
                  <a:schemeClr val="accent2">
                    <a:lumMod val="75000"/>
                  </a:schemeClr>
                </a:solidFill>
              </a:rPr>
              <a:t>Poznań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</a:rPr>
              <a:t> 2002.</a:t>
            </a:r>
          </a:p>
          <a:p>
            <a:endParaRPr lang="en-US" sz="17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7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700" dirty="0">
                <a:solidFill>
                  <a:schemeClr val="accent2">
                    <a:lumMod val="75000"/>
                  </a:schemeClr>
                </a:solidFill>
              </a:rPr>
              <a:t>Magdalena </a:t>
            </a:r>
            <a:r>
              <a:rPr lang="en-US" sz="1700" dirty="0" err="1">
                <a:solidFill>
                  <a:schemeClr val="accent2">
                    <a:lumMod val="75000"/>
                  </a:schemeClr>
                </a:solidFill>
              </a:rPr>
              <a:t>Kamińska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1700" i="1" dirty="0" err="1">
                <a:solidFill>
                  <a:schemeClr val="accent2">
                    <a:lumMod val="75000"/>
                  </a:schemeClr>
                </a:solidFill>
              </a:rPr>
              <a:t>Niecne</a:t>
            </a:r>
            <a:r>
              <a:rPr lang="en-US" sz="17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700" i="1" dirty="0" err="1">
                <a:solidFill>
                  <a:schemeClr val="accent2">
                    <a:lumMod val="75000"/>
                  </a:schemeClr>
                </a:solidFill>
              </a:rPr>
              <a:t>memy</a:t>
            </a:r>
            <a:r>
              <a:rPr lang="en-US" sz="1700" i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sz="1700" i="1" dirty="0" err="1">
                <a:solidFill>
                  <a:schemeClr val="accent2">
                    <a:lumMod val="75000"/>
                  </a:schemeClr>
                </a:solidFill>
              </a:rPr>
              <a:t>Dwanaście</a:t>
            </a:r>
            <a:r>
              <a:rPr lang="en-US" sz="17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700" i="1" dirty="0" err="1">
                <a:solidFill>
                  <a:schemeClr val="accent2">
                    <a:lumMod val="75000"/>
                  </a:schemeClr>
                </a:solidFill>
              </a:rPr>
              <a:t>wykładów</a:t>
            </a:r>
            <a:r>
              <a:rPr lang="en-US" sz="1700" i="1" dirty="0">
                <a:solidFill>
                  <a:schemeClr val="accent2">
                    <a:lumMod val="75000"/>
                  </a:schemeClr>
                </a:solidFill>
              </a:rPr>
              <a:t> o </a:t>
            </a:r>
            <a:r>
              <a:rPr lang="en-US" sz="1700" i="1" dirty="0" err="1">
                <a:solidFill>
                  <a:schemeClr val="accent2">
                    <a:lumMod val="75000"/>
                  </a:schemeClr>
                </a:solidFill>
              </a:rPr>
              <a:t>kulturze</a:t>
            </a:r>
            <a:r>
              <a:rPr lang="en-US" sz="17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700" i="1" dirty="0" err="1">
                <a:solidFill>
                  <a:schemeClr val="accent2">
                    <a:lumMod val="75000"/>
                  </a:schemeClr>
                </a:solidFill>
              </a:rPr>
              <a:t>Internetu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1700" dirty="0" err="1">
                <a:solidFill>
                  <a:schemeClr val="accent2">
                    <a:lumMod val="75000"/>
                  </a:schemeClr>
                </a:solidFill>
              </a:rPr>
              <a:t>Poznań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</a:rPr>
              <a:t> 2011.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5640" y="6356350"/>
            <a:ext cx="3044285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kumimoji="0" lang="en-US"/>
              <a:t>literatura/kultura popularna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1774" y="6356350"/>
            <a:ext cx="161357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C592886-E571-45D5-8B56-343DC94F8FA6}" type="slidenum">
              <a:rPr kumimoji="0" lang="en-US" smtClean="0"/>
              <a:pPr>
                <a:spcAft>
                  <a:spcPts val="600"/>
                </a:spcAft>
              </a:pPr>
              <a:t>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4854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11">
            <a:extLst>
              <a:ext uri="{FF2B5EF4-FFF2-40B4-BE49-F238E27FC236}">
                <a16:creationId xmlns:a16="http://schemas.microsoft.com/office/drawing/2014/main" id="{1AA52812-9878-4523-9C60-2F5A612AE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7532" y="537670"/>
            <a:ext cx="3184349" cy="19284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700">
                <a:solidFill>
                  <a:schemeClr val="bg1"/>
                </a:solidFill>
              </a:rPr>
              <a:t>Dlaczego mem? Bo “opowiada” historię…. </a:t>
            </a:r>
          </a:p>
        </p:txBody>
      </p:sp>
      <p:pic>
        <p:nvPicPr>
          <p:cNvPr id="7" name="Content Placeholder 6" descr="mem frej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1" r="-3" b="-3"/>
          <a:stretch/>
        </p:blipFill>
        <p:spPr>
          <a:xfrm>
            <a:off x="20" y="10"/>
            <a:ext cx="5225776" cy="6857990"/>
          </a:xfrm>
          <a:prstGeom prst="rect">
            <a:avLst/>
          </a:prstGeom>
        </p:spPr>
      </p:pic>
      <p:grpSp>
        <p:nvGrpSpPr>
          <p:cNvPr id="42" name="Group 13">
            <a:extLst>
              <a:ext uri="{FF2B5EF4-FFF2-40B4-BE49-F238E27FC236}">
                <a16:creationId xmlns:a16="http://schemas.microsoft.com/office/drawing/2014/main" id="{597D524D-FD39-44BF-BAD9-417DE3051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013804" y="1119265"/>
            <a:ext cx="415643" cy="765249"/>
            <a:chOff x="6676776" y="1119265"/>
            <a:chExt cx="554191" cy="765249"/>
          </a:xfrm>
        </p:grpSpPr>
        <p:sp>
          <p:nvSpPr>
            <p:cNvPr id="15" name="Rectangle 2">
              <a:extLst>
                <a:ext uri="{FF2B5EF4-FFF2-40B4-BE49-F238E27FC236}">
                  <a16:creationId xmlns:a16="http://schemas.microsoft.com/office/drawing/2014/main" id="{1438F663-CF1B-4958-859B-56C3C4136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76599" y="1119265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9">
              <a:extLst>
                <a:ext uri="{FF2B5EF4-FFF2-40B4-BE49-F238E27FC236}">
                  <a16:creationId xmlns:a16="http://schemas.microsoft.com/office/drawing/2014/main" id="{02BF9707-EEB1-4960-90F5-12549F531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76599" y="1295770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2">
              <a:extLst>
                <a:ext uri="{FF2B5EF4-FFF2-40B4-BE49-F238E27FC236}">
                  <a16:creationId xmlns:a16="http://schemas.microsoft.com/office/drawing/2014/main" id="{0BACF970-753B-455B-B974-F4012CBA4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76599" y="1472276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6D08E08D-D80C-4A0B-9488-A4A3A0976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76599" y="1648781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275DAD0D-BB82-4059-9FDF-A8139019C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76599" y="1825287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E685379C-76A2-49B8-BC86-86AAF387E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51643" y="1119265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1B8747AA-DB4F-47CD-8B08-4E95DEE3E0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51643" y="1295770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2">
              <a:extLst>
                <a:ext uri="{FF2B5EF4-FFF2-40B4-BE49-F238E27FC236}">
                  <a16:creationId xmlns:a16="http://schemas.microsoft.com/office/drawing/2014/main" id="{0CBC2C3C-C2BB-4320-B959-36B2D3D37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51643" y="1472276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A50C029C-6234-43E7-8BB1-228DB1715F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51643" y="1648781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CE899FE4-9127-405D-999C-13DB6BDCF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51643" y="1825287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">
              <a:extLst>
                <a:ext uri="{FF2B5EF4-FFF2-40B4-BE49-F238E27FC236}">
                  <a16:creationId xmlns:a16="http://schemas.microsoft.com/office/drawing/2014/main" id="{A95D989C-870A-4866-B7D0-ED48592E8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6687" y="1119265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9">
              <a:extLst>
                <a:ext uri="{FF2B5EF4-FFF2-40B4-BE49-F238E27FC236}">
                  <a16:creationId xmlns:a16="http://schemas.microsoft.com/office/drawing/2014/main" id="{5BAC3C37-60C5-47E4-8823-1F79AF03D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6687" y="1295770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2">
              <a:extLst>
                <a:ext uri="{FF2B5EF4-FFF2-40B4-BE49-F238E27FC236}">
                  <a16:creationId xmlns:a16="http://schemas.microsoft.com/office/drawing/2014/main" id="{7002FE44-CDF0-46F9-99D0-EF041A78F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6687" y="1472276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5EB4C5B3-3AD1-4590-A382-4293DF064C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6687" y="1648781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26D5FB8E-DF24-461A-8E0F-B47F91815B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6687" y="1825287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4FECBB57-7722-4E8E-976C-67755A382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01732" y="1119265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61C02756-E3D4-41F2-BAD3-5A3B4C34B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01732" y="1295770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2">
              <a:extLst>
                <a:ext uri="{FF2B5EF4-FFF2-40B4-BE49-F238E27FC236}">
                  <a16:creationId xmlns:a16="http://schemas.microsoft.com/office/drawing/2014/main" id="{471B584A-338B-48D1-A477-3CEFE6167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01732" y="1472276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FFA1C9DB-4A35-4DBD-97A8-7497F2E2BD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01732" y="1648781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82F3746B-5DA6-40D4-BE15-36C1EEEE58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01732" y="1825287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2">
              <a:extLst>
                <a:ext uri="{FF2B5EF4-FFF2-40B4-BE49-F238E27FC236}">
                  <a16:creationId xmlns:a16="http://schemas.microsoft.com/office/drawing/2014/main" id="{2B435EB1-EFDA-42A0-970A-B2A53575C3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76776" y="1119265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59">
              <a:extLst>
                <a:ext uri="{FF2B5EF4-FFF2-40B4-BE49-F238E27FC236}">
                  <a16:creationId xmlns:a16="http://schemas.microsoft.com/office/drawing/2014/main" id="{49CBE63D-BA24-44E3-843D-A485DCBEC0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76776" y="1295770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2">
              <a:extLst>
                <a:ext uri="{FF2B5EF4-FFF2-40B4-BE49-F238E27FC236}">
                  <a16:creationId xmlns:a16="http://schemas.microsoft.com/office/drawing/2014/main" id="{513A08D6-0BBA-4291-9FBF-1875767475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76776" y="1472276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51C24C37-0985-48B2-AE6B-4026DA591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76776" y="1648781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4B03EC38-878E-447C-ADE6-2F224F4FD1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76776" y="1825287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195EE974-56C1-459E-AD9D-5B4D6D301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10649" y="2640714"/>
            <a:ext cx="4233351" cy="42172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14876" y="3003781"/>
            <a:ext cx="3607005" cy="32611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pl-PL" sz="1600" dirty="0"/>
              <a:t>Story-</a:t>
            </a:r>
            <a:r>
              <a:rPr lang="pl-PL" sz="1600" dirty="0" err="1"/>
              <a:t>based</a:t>
            </a:r>
            <a:r>
              <a:rPr lang="pl-PL" sz="1600" dirty="0"/>
              <a:t> </a:t>
            </a:r>
            <a:r>
              <a:rPr lang="pl-PL" sz="1600" dirty="0" err="1"/>
              <a:t>theory</a:t>
            </a:r>
            <a:r>
              <a:rPr lang="pl-PL" sz="1600" dirty="0"/>
              <a:t> (teorie opowieści)</a:t>
            </a:r>
          </a:p>
          <a:p>
            <a:pPr indent="-228600" defTabSz="914400"/>
            <a:r>
              <a:rPr lang="pl-PL" sz="1600" dirty="0"/>
              <a:t>Konflikt (dysonans)</a:t>
            </a:r>
          </a:p>
          <a:p>
            <a:pPr indent="-228600" defTabSz="914400"/>
            <a:r>
              <a:rPr lang="pl-PL" sz="1600" dirty="0"/>
              <a:t>Postaci opowiadania</a:t>
            </a:r>
          </a:p>
          <a:p>
            <a:pPr indent="-228600" defTabSz="914400"/>
            <a:r>
              <a:rPr lang="pl-PL" sz="1600" dirty="0"/>
              <a:t>Obraz</a:t>
            </a:r>
          </a:p>
          <a:p>
            <a:pPr indent="-228600" defTabSz="914400"/>
            <a:r>
              <a:rPr lang="pl-PL" sz="1600" dirty="0"/>
              <a:t>Przewidywalność (wiedza/ założenie wiedzy)</a:t>
            </a:r>
          </a:p>
          <a:p>
            <a:pPr indent="-228600" defTabSz="914400"/>
            <a:r>
              <a:rPr lang="pl-PL" sz="1600" dirty="0"/>
              <a:t>Konflikt</a:t>
            </a:r>
          </a:p>
          <a:p>
            <a:pPr indent="-228600" defTabSz="914400"/>
            <a:endParaRPr lang="en-US" sz="16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7C2E3A0-1FA7-471F-84CE-08ACFAB40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7529" y="6501384"/>
            <a:ext cx="4506470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90138" y="6492875"/>
            <a:ext cx="187129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100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literatura/kultura popularna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835" y="6492875"/>
            <a:ext cx="3429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8C592886-E571-45D5-8B56-343DC94F8FA6}" type="slidenum">
              <a:rPr lang="en-US" sz="1200">
                <a:solidFill>
                  <a:srgbClr val="FFFFFF"/>
                </a:solidFill>
                <a:latin typeface="Calibri" panose="020F0502020204030204"/>
              </a:rPr>
              <a:pPr algn="ctr">
                <a:spcAft>
                  <a:spcPts val="600"/>
                </a:spcAft>
                <a:defRPr/>
              </a:pPr>
              <a:t>6</a:t>
            </a:fld>
            <a:endParaRPr lang="en-US" sz="12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4499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64E554-5E5E-0541-B5C3-4540E45CF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MEM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D850F-2B61-EA44-B29B-057CBDE868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35481" y="591344"/>
            <a:ext cx="5179868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-228600" defTabSz="914400"/>
            <a:r>
              <a:rPr lang="en-US"/>
              <a:t> gatunek wypowiedzi internetowej, komunikat obrazkowy zbudowany w oparciu o schemat konstrukcyjny wykorzystujący skonwencjonalizowane elementy związane z kulturą i historią Internetu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3D0E9-B685-004A-A62A-C8580F93D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93838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kumimoji="0"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literatura/kultura popularna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4D9BD-B79A-F54A-B506-046AE1605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56173" y="6356350"/>
            <a:ext cx="135917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C592886-E571-45D5-8B56-343DC94F8FA6}" type="slidenum">
              <a:rPr kumimoji="0" lang="en-US" sz="1200" smtClean="0"/>
              <a:pPr>
                <a:spcAft>
                  <a:spcPts val="600"/>
                </a:spcAft>
              </a:pPr>
              <a:t>7</a:t>
            </a:fld>
            <a:endParaRPr kumimoji="0" lang="en-US" sz="1200"/>
          </a:p>
        </p:txBody>
      </p:sp>
    </p:spTree>
    <p:extLst>
      <p:ext uri="{BB962C8B-B14F-4D97-AF65-F5344CB8AC3E}">
        <p14:creationId xmlns:p14="http://schemas.microsoft.com/office/powerpoint/2010/main" val="2255065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95E159E-93CC-4F4E-854F-A73189132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949071" cy="323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986" y="679927"/>
            <a:ext cx="3798352" cy="227066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/>
            <a:r>
              <a:rPr lang="en-US" sz="4400" dirty="0" err="1"/>
              <a:t>Przykłady</a:t>
            </a:r>
            <a:r>
              <a:rPr lang="en-US" sz="4400" dirty="0"/>
              <a:t> </a:t>
            </a:r>
            <a:r>
              <a:rPr lang="en-US" sz="4400" dirty="0" err="1"/>
              <a:t>epizodów</a:t>
            </a:r>
            <a:r>
              <a:rPr lang="en-US" sz="4400" dirty="0"/>
              <a:t> </a:t>
            </a:r>
            <a:r>
              <a:rPr lang="en-US" sz="4400" dirty="0" err="1"/>
              <a:t>opartych</a:t>
            </a:r>
            <a:r>
              <a:rPr lang="en-US" sz="4400" dirty="0"/>
              <a:t> </a:t>
            </a:r>
            <a:r>
              <a:rPr lang="en-US" sz="4400" dirty="0" err="1"/>
              <a:t>na</a:t>
            </a:r>
            <a:r>
              <a:rPr lang="en-US" sz="4400" dirty="0"/>
              <a:t> </a:t>
            </a:r>
            <a:r>
              <a:rPr lang="en-US" sz="4400" dirty="0" err="1"/>
              <a:t>memach</a:t>
            </a:r>
            <a:r>
              <a:rPr lang="en-US" sz="4400" dirty="0"/>
              <a:t>…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647E38-F93D-4661-8D77-CE13EEB65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224D79E-4C7E-4A03-BC98-C11627ED4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533" y="73152"/>
            <a:ext cx="884223" cy="232963"/>
            <a:chOff x="7763256" y="73152"/>
            <a:chExt cx="1178966" cy="232963"/>
          </a:xfrm>
        </p:grpSpPr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84226CB9-AAE1-46B6-9936-1C5F161267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8D742D28-AF83-4049-B1E5-3B8C63FC7F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92B66613-362C-4881-A297-73A6D9862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C095AE55-BD70-4677-8988-688DFA3A5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53FC3E90-8A63-4152-92ED-8196DCBEB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09E194FA-170D-410B-980F-656A0C00DC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6C46A6E9-2503-4458-B643-A704F1D4B9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90039F9D-222F-4D8E-B502-543BEEFCFC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1543C8F8-F06A-4F56-A1C8-380B309B95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6E87739D-1D42-42FA-9790-B7DF61CBF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05029ACE-6799-4197-873B-B5F61B965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D9A3E88D-C7C3-4426-8069-D642CD117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2125D27B-B124-4B5D-9CC1-169BF2A990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E087664C-11B9-4631-ABF5-940AE79E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C6EE431E-21F6-422E-94B7-5CD5980E49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D7A3CEC9-DFB6-43FE-9CC5-DDA19B5A3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C79ADC73-1C5F-4F12-A3A1-C0BCE82A2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C20130EC-78F4-42AA-9E20-2D0F481F5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6353D739-20D4-4D5A-9A57-707C5AD88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348A8E3F-A128-4F3D-926C-77185809E8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Screen Shot 2018-03-16 at 12.22.46.png">
            <a:hlinkClick r:id="rId2"/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6" r="6998" b="-2"/>
          <a:stretch/>
        </p:blipFill>
        <p:spPr>
          <a:xfrm>
            <a:off x="4954982" y="10"/>
            <a:ext cx="4189018" cy="3233973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D6C80E47-971C-437F-B030-191115B01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2"/>
            <a:ext cx="455228" cy="36240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173" y="3379979"/>
            <a:ext cx="342900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8C592886-E571-45D5-8B56-343DC94F8FA6}" type="slidenum">
              <a:rPr lang="en-US" sz="1200">
                <a:solidFill>
                  <a:srgbClr val="FFFFFF"/>
                </a:solidFill>
                <a:latin typeface="Calibri" panose="020F0502020204030204"/>
              </a:rPr>
              <a:pPr algn="ctr">
                <a:spcAft>
                  <a:spcPts val="600"/>
                </a:spcAft>
                <a:defRPr/>
              </a:pPr>
              <a:t>8</a:t>
            </a:fld>
            <a:endParaRPr lang="en-US" sz="12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5400000">
            <a:off x="-708916" y="5281914"/>
            <a:ext cx="187129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sz="1100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literatura/kultura popularna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C50CFCC-D698-B241-8ACE-01A58CFD6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4986" y="3540334"/>
            <a:ext cx="7762547" cy="30260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/>
            <a:r>
              <a:rPr lang="en-US" sz="1800">
                <a:hlinkClick r:id="rId2"/>
              </a:rPr>
              <a:t>https://www.youtube.com/watch?v=T2Cpl4ql_ok</a:t>
            </a:r>
            <a:endParaRPr lang="en-US" sz="1800"/>
          </a:p>
          <a:p>
            <a:pPr indent="-228600" defTabSz="914400"/>
            <a:r>
              <a:rPr lang="en-US" sz="1800"/>
              <a:t>Historia memów: </a:t>
            </a:r>
            <a:r>
              <a:rPr lang="en-US" sz="1800">
                <a:hlinkClick r:id="rId4"/>
              </a:rPr>
              <a:t>https://www.youtube.com/watch?v=PcW_01uWC-k</a:t>
            </a:r>
            <a:r>
              <a:rPr lang="en-US" sz="1800"/>
              <a:t> </a:t>
            </a:r>
          </a:p>
          <a:p>
            <a:pPr indent="-228600" defTabSz="914400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7816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MEMY A LITERATURA POPULARNA? 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pl-PL" b="1"/>
              <a:t>Założenie 1</a:t>
            </a:r>
            <a:r>
              <a:rPr lang="pl-PL"/>
              <a:t>: Literackość opiera się na narracji (opowiadaniu/story)</a:t>
            </a:r>
          </a:p>
          <a:p>
            <a:pPr marL="0" indent="0">
              <a:buNone/>
            </a:pPr>
            <a:endParaRPr lang="pl-PL"/>
          </a:p>
          <a:p>
            <a:r>
              <a:rPr lang="pl-PL" b="1"/>
              <a:t>Założenie 2</a:t>
            </a:r>
            <a:r>
              <a:rPr lang="pl-PL"/>
              <a:t>:” Kultura wysoka” opiera się na “uporządkowaniu naddanym” (w komunikacji: języku, narracji, strukturze, dyskursywności, </a:t>
            </a:r>
            <a:r>
              <a:rPr lang="pl-PL" err="1"/>
              <a:t>intertekstualności</a:t>
            </a:r>
            <a:r>
              <a:rPr lang="pl-PL"/>
              <a:t>…)</a:t>
            </a:r>
          </a:p>
          <a:p>
            <a:pPr marL="0" indent="0">
              <a:buNone/>
            </a:pPr>
            <a:endParaRPr lang="pl-PL"/>
          </a:p>
          <a:p>
            <a:r>
              <a:rPr lang="pl-PL" b="1"/>
              <a:t>Założenie 3</a:t>
            </a:r>
            <a:r>
              <a:rPr lang="pl-PL"/>
              <a:t>: Literatura popularna “uporządkowanie naddane” upraszcza w zamian za przewidywalność (archetypiczność struktur)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9383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kumimoji="0" lang="en-US"/>
              <a:t>literatura/kultura popularna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56173" y="6356350"/>
            <a:ext cx="135917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C592886-E571-45D5-8B56-343DC94F8FA6}" type="slidenum">
              <a:rPr kumimoji="0" lang="en-US" smtClean="0"/>
              <a:pPr>
                <a:spcAft>
                  <a:spcPts val="600"/>
                </a:spcAft>
              </a:pPr>
              <a:t>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3507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1312</Words>
  <Application>Microsoft Macintosh PowerPoint</Application>
  <PresentationFormat>On-screen Show (4:3)</PresentationFormat>
  <Paragraphs>194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ＭＳ ゴシック</vt:lpstr>
      <vt:lpstr>Arial</vt:lpstr>
      <vt:lpstr>Calibri</vt:lpstr>
      <vt:lpstr>Calibri Light</vt:lpstr>
      <vt:lpstr>Office Theme</vt:lpstr>
      <vt:lpstr>Document</vt:lpstr>
      <vt:lpstr>Microsoft Word Document</vt:lpstr>
      <vt:lpstr>Literatura/kultura Kultura/literatura POPULARNA 1</vt:lpstr>
      <vt:lpstr>Możliwe tematy</vt:lpstr>
      <vt:lpstr>ZALICZENIE? </vt:lpstr>
      <vt:lpstr>Let’s begin: CO TO JEST MEM? </vt:lpstr>
      <vt:lpstr>MEMY TU I TAM….</vt:lpstr>
      <vt:lpstr>Dlaczego mem? Bo “opowiada” historię…. </vt:lpstr>
      <vt:lpstr>MEM</vt:lpstr>
      <vt:lpstr>Przykłady epizodów opartych na memach…</vt:lpstr>
      <vt:lpstr>MEMY A LITERATURA POPULARNA? </vt:lpstr>
      <vt:lpstr>A co to jest literatura popularna? </vt:lpstr>
      <vt:lpstr>Gatunki</vt:lpstr>
      <vt:lpstr>KULTURA/LITERATURA POPULARNA: Hierarchie…</vt:lpstr>
      <vt:lpstr>Krytyczne podejście do kultury masowej</vt:lpstr>
      <vt:lpstr>Krytyczne podejście do kultury masowej/popularnej cd. </vt:lpstr>
      <vt:lpstr>Oswald Spengler</vt:lpstr>
      <vt:lpstr>Zmierzch…</vt:lpstr>
      <vt:lpstr>Dzisiaj?  </vt:lpstr>
      <vt:lpstr>POLSKA WSPÓŁCZESNA- WYBRANE LATA  </vt:lpstr>
      <vt:lpstr>LITERATURA POPULARNA – WYBRANE POZYCJE: ROMANS</vt:lpstr>
      <vt:lpstr>Nigdy w życiu… </vt:lpstr>
      <vt:lpstr>Zadanie (200 słów) </vt:lpstr>
      <vt:lpstr>Lektury do omówienia (1)</vt:lpstr>
      <vt:lpstr>Lektury do omówienia (2)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Literatura/kultura Kultura/literatura POPULARNA 1</dc:title>
  <dc:creator>Urszula Chowaniec</dc:creator>
  <cp:lastModifiedBy>Urszula Chowaniec</cp:lastModifiedBy>
  <cp:revision>1</cp:revision>
  <dcterms:created xsi:type="dcterms:W3CDTF">2020-04-01T19:59:55Z</dcterms:created>
  <dcterms:modified xsi:type="dcterms:W3CDTF">2020-04-01T20:04:55Z</dcterms:modified>
</cp:coreProperties>
</file>